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14"/>
  </p:notesMasterIdLst>
  <p:handoutMasterIdLst>
    <p:handoutMasterId r:id="rId15"/>
  </p:handoutMasterIdLst>
  <p:sldIdLst>
    <p:sldId id="400" r:id="rId2"/>
    <p:sldId id="413" r:id="rId3"/>
    <p:sldId id="402" r:id="rId4"/>
    <p:sldId id="414" r:id="rId5"/>
    <p:sldId id="401" r:id="rId6"/>
    <p:sldId id="396" r:id="rId7"/>
    <p:sldId id="416" r:id="rId8"/>
    <p:sldId id="412" r:id="rId9"/>
    <p:sldId id="415" r:id="rId10"/>
    <p:sldId id="417" r:id="rId11"/>
    <p:sldId id="411" r:id="rId12"/>
    <p:sldId id="418" r:id="rId13"/>
  </p:sldIdLst>
  <p:sldSz cx="9144000" cy="6858000" type="screen4x3"/>
  <p:notesSz cx="9869488" cy="6735763"/>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6600"/>
    <a:srgbClr val="FF6699"/>
    <a:srgbClr val="CC0000"/>
    <a:srgbClr val="800000"/>
    <a:srgbClr val="339933"/>
    <a:srgbClr val="003399"/>
    <a:srgbClr val="006E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28" autoAdjust="0"/>
    <p:restoredTop sz="94709" autoAdjust="0"/>
  </p:normalViewPr>
  <p:slideViewPr>
    <p:cSldViewPr>
      <p:cViewPr>
        <p:scale>
          <a:sx n="50" d="100"/>
          <a:sy n="50" d="100"/>
        </p:scale>
        <p:origin x="-1104" y="-5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4276725" cy="374650"/>
          </a:xfrm>
          <a:prstGeom prst="rect">
            <a:avLst/>
          </a:prstGeom>
          <a:noFill/>
          <a:ln w="9525">
            <a:noFill/>
            <a:miter lim="800000"/>
            <a:headEnd/>
            <a:tailEnd/>
          </a:ln>
          <a:effectLst/>
        </p:spPr>
        <p:txBody>
          <a:bodyPr vert="horz" wrap="square" lIns="90662" tIns="45331" rIns="90662" bIns="45331" numCol="1" anchor="t" anchorCtr="0" compatLnSpc="1">
            <a:prstTxWarp prst="textNoShape">
              <a:avLst/>
            </a:prstTxWarp>
          </a:bodyPr>
          <a:lstStyle>
            <a:lvl1pPr defTabSz="906463">
              <a:lnSpc>
                <a:spcPct val="100000"/>
              </a:lnSpc>
              <a:spcBef>
                <a:spcPct val="0"/>
              </a:spcBef>
              <a:buFontTx/>
              <a:buNone/>
              <a:defRPr sz="1200" b="0">
                <a:solidFill>
                  <a:schemeClr val="tx1"/>
                </a:solidFill>
                <a:latin typeface="Arial" charset="0"/>
                <a:cs typeface="+mn-cs"/>
              </a:defRPr>
            </a:lvl1pPr>
          </a:lstStyle>
          <a:p>
            <a:pPr>
              <a:defRPr/>
            </a:pPr>
            <a:endParaRPr lang="ru-RU"/>
          </a:p>
        </p:txBody>
      </p:sp>
      <p:sp>
        <p:nvSpPr>
          <p:cNvPr id="34819" name="Rectangle 3"/>
          <p:cNvSpPr>
            <a:spLocks noGrp="1" noChangeArrowheads="1"/>
          </p:cNvSpPr>
          <p:nvPr>
            <p:ph type="dt" sz="quarter" idx="1"/>
          </p:nvPr>
        </p:nvSpPr>
        <p:spPr bwMode="auto">
          <a:xfrm>
            <a:off x="5592763" y="0"/>
            <a:ext cx="4276725" cy="374650"/>
          </a:xfrm>
          <a:prstGeom prst="rect">
            <a:avLst/>
          </a:prstGeom>
          <a:noFill/>
          <a:ln w="9525">
            <a:noFill/>
            <a:miter lim="800000"/>
            <a:headEnd/>
            <a:tailEnd/>
          </a:ln>
          <a:effectLst/>
        </p:spPr>
        <p:txBody>
          <a:bodyPr vert="horz" wrap="square" lIns="90662" tIns="45331" rIns="90662" bIns="45331" numCol="1" anchor="t" anchorCtr="0" compatLnSpc="1">
            <a:prstTxWarp prst="textNoShape">
              <a:avLst/>
            </a:prstTxWarp>
          </a:bodyPr>
          <a:lstStyle>
            <a:lvl1pPr algn="r" defTabSz="906463">
              <a:lnSpc>
                <a:spcPct val="100000"/>
              </a:lnSpc>
              <a:spcBef>
                <a:spcPct val="0"/>
              </a:spcBef>
              <a:buFontTx/>
              <a:buNone/>
              <a:defRPr sz="1200" b="0">
                <a:solidFill>
                  <a:schemeClr val="tx1"/>
                </a:solidFill>
                <a:latin typeface="Arial" charset="0"/>
                <a:cs typeface="+mn-cs"/>
              </a:defRPr>
            </a:lvl1pPr>
          </a:lstStyle>
          <a:p>
            <a:pPr>
              <a:defRPr/>
            </a:pPr>
            <a:endParaRPr lang="ru-RU"/>
          </a:p>
        </p:txBody>
      </p:sp>
      <p:sp>
        <p:nvSpPr>
          <p:cNvPr id="34820" name="Rectangle 4"/>
          <p:cNvSpPr>
            <a:spLocks noGrp="1" noChangeArrowheads="1"/>
          </p:cNvSpPr>
          <p:nvPr>
            <p:ph type="ftr" sz="quarter" idx="2"/>
          </p:nvPr>
        </p:nvSpPr>
        <p:spPr bwMode="auto">
          <a:xfrm>
            <a:off x="0" y="6361113"/>
            <a:ext cx="4276725" cy="374650"/>
          </a:xfrm>
          <a:prstGeom prst="rect">
            <a:avLst/>
          </a:prstGeom>
          <a:noFill/>
          <a:ln w="9525">
            <a:noFill/>
            <a:miter lim="800000"/>
            <a:headEnd/>
            <a:tailEnd/>
          </a:ln>
          <a:effectLst/>
        </p:spPr>
        <p:txBody>
          <a:bodyPr vert="horz" wrap="square" lIns="90662" tIns="45331" rIns="90662" bIns="45331" numCol="1" anchor="b" anchorCtr="0" compatLnSpc="1">
            <a:prstTxWarp prst="textNoShape">
              <a:avLst/>
            </a:prstTxWarp>
          </a:bodyPr>
          <a:lstStyle>
            <a:lvl1pPr defTabSz="906463">
              <a:lnSpc>
                <a:spcPct val="100000"/>
              </a:lnSpc>
              <a:spcBef>
                <a:spcPct val="0"/>
              </a:spcBef>
              <a:buFontTx/>
              <a:buNone/>
              <a:defRPr sz="1200" b="0">
                <a:solidFill>
                  <a:schemeClr val="tx1"/>
                </a:solidFill>
                <a:latin typeface="Arial" charset="0"/>
                <a:cs typeface="+mn-cs"/>
              </a:defRPr>
            </a:lvl1pPr>
          </a:lstStyle>
          <a:p>
            <a:pPr>
              <a:defRPr/>
            </a:pPr>
            <a:endParaRPr lang="ru-RU"/>
          </a:p>
        </p:txBody>
      </p:sp>
      <p:sp>
        <p:nvSpPr>
          <p:cNvPr id="34821" name="Rectangle 5"/>
          <p:cNvSpPr>
            <a:spLocks noGrp="1" noChangeArrowheads="1"/>
          </p:cNvSpPr>
          <p:nvPr>
            <p:ph type="sldNum" sz="quarter" idx="3"/>
          </p:nvPr>
        </p:nvSpPr>
        <p:spPr bwMode="auto">
          <a:xfrm>
            <a:off x="5592763" y="6361113"/>
            <a:ext cx="4276725" cy="374650"/>
          </a:xfrm>
          <a:prstGeom prst="rect">
            <a:avLst/>
          </a:prstGeom>
          <a:noFill/>
          <a:ln w="9525">
            <a:noFill/>
            <a:miter lim="800000"/>
            <a:headEnd/>
            <a:tailEnd/>
          </a:ln>
          <a:effectLst/>
        </p:spPr>
        <p:txBody>
          <a:bodyPr vert="horz" wrap="square" lIns="90662" tIns="45331" rIns="90662" bIns="45331" numCol="1" anchor="b" anchorCtr="0" compatLnSpc="1">
            <a:prstTxWarp prst="textNoShape">
              <a:avLst/>
            </a:prstTxWarp>
          </a:bodyPr>
          <a:lstStyle>
            <a:lvl1pPr algn="r" defTabSz="906463">
              <a:lnSpc>
                <a:spcPct val="100000"/>
              </a:lnSpc>
              <a:spcBef>
                <a:spcPct val="0"/>
              </a:spcBef>
              <a:buFontTx/>
              <a:buNone/>
              <a:defRPr sz="1200" b="0">
                <a:solidFill>
                  <a:schemeClr val="tx1"/>
                </a:solidFill>
                <a:latin typeface="Arial" charset="0"/>
                <a:cs typeface="+mn-cs"/>
              </a:defRPr>
            </a:lvl1pPr>
          </a:lstStyle>
          <a:p>
            <a:pPr>
              <a:defRPr/>
            </a:pPr>
            <a:fld id="{5C8A9939-D058-4E6F-A722-6F13618DCBBC}"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4276725" cy="336550"/>
          </a:xfrm>
          <a:prstGeom prst="rect">
            <a:avLst/>
          </a:prstGeom>
          <a:noFill/>
          <a:ln w="9525">
            <a:noFill/>
            <a:miter lim="800000"/>
            <a:headEnd/>
            <a:tailEnd/>
          </a:ln>
          <a:effectLst/>
        </p:spPr>
        <p:txBody>
          <a:bodyPr vert="horz" wrap="square" lIns="90662" tIns="45331" rIns="90662" bIns="45331" numCol="1" anchor="t" anchorCtr="0" compatLnSpc="1">
            <a:prstTxWarp prst="textNoShape">
              <a:avLst/>
            </a:prstTxWarp>
          </a:bodyPr>
          <a:lstStyle>
            <a:lvl1pPr defTabSz="906463">
              <a:lnSpc>
                <a:spcPct val="100000"/>
              </a:lnSpc>
              <a:spcBef>
                <a:spcPct val="0"/>
              </a:spcBef>
              <a:buFontTx/>
              <a:buNone/>
              <a:defRPr sz="1200" b="0">
                <a:solidFill>
                  <a:schemeClr val="tx1"/>
                </a:solidFill>
                <a:latin typeface="Arial" charset="0"/>
                <a:cs typeface="+mn-cs"/>
              </a:defRPr>
            </a:lvl1pPr>
          </a:lstStyle>
          <a:p>
            <a:pPr>
              <a:defRPr/>
            </a:pPr>
            <a:endParaRPr lang="ru-RU"/>
          </a:p>
        </p:txBody>
      </p:sp>
      <p:sp>
        <p:nvSpPr>
          <p:cNvPr id="65539" name="Rectangle 3"/>
          <p:cNvSpPr>
            <a:spLocks noGrp="1" noChangeArrowheads="1"/>
          </p:cNvSpPr>
          <p:nvPr>
            <p:ph type="dt" idx="1"/>
          </p:nvPr>
        </p:nvSpPr>
        <p:spPr bwMode="auto">
          <a:xfrm>
            <a:off x="5591175" y="0"/>
            <a:ext cx="4276725" cy="336550"/>
          </a:xfrm>
          <a:prstGeom prst="rect">
            <a:avLst/>
          </a:prstGeom>
          <a:noFill/>
          <a:ln w="9525">
            <a:noFill/>
            <a:miter lim="800000"/>
            <a:headEnd/>
            <a:tailEnd/>
          </a:ln>
          <a:effectLst/>
        </p:spPr>
        <p:txBody>
          <a:bodyPr vert="horz" wrap="square" lIns="90662" tIns="45331" rIns="90662" bIns="45331" numCol="1" anchor="t" anchorCtr="0" compatLnSpc="1">
            <a:prstTxWarp prst="textNoShape">
              <a:avLst/>
            </a:prstTxWarp>
          </a:bodyPr>
          <a:lstStyle>
            <a:lvl1pPr algn="r" defTabSz="906463">
              <a:lnSpc>
                <a:spcPct val="100000"/>
              </a:lnSpc>
              <a:spcBef>
                <a:spcPct val="0"/>
              </a:spcBef>
              <a:buFontTx/>
              <a:buNone/>
              <a:defRPr sz="1200" b="0">
                <a:solidFill>
                  <a:schemeClr val="tx1"/>
                </a:solidFill>
                <a:latin typeface="Arial" charset="0"/>
                <a:cs typeface="+mn-cs"/>
              </a:defRPr>
            </a:lvl1pPr>
          </a:lstStyle>
          <a:p>
            <a:pPr>
              <a:defRPr/>
            </a:pPr>
            <a:endParaRPr lang="ru-RU"/>
          </a:p>
        </p:txBody>
      </p:sp>
      <p:sp>
        <p:nvSpPr>
          <p:cNvPr id="15364" name="Rectangle 4"/>
          <p:cNvSpPr>
            <a:spLocks noGrp="1" noRot="1" noChangeAspect="1" noChangeArrowheads="1" noTextEdit="1"/>
          </p:cNvSpPr>
          <p:nvPr>
            <p:ph type="sldImg" idx="2"/>
          </p:nvPr>
        </p:nvSpPr>
        <p:spPr bwMode="auto">
          <a:xfrm>
            <a:off x="3251200" y="506413"/>
            <a:ext cx="3365500" cy="2524125"/>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987425" y="3198813"/>
            <a:ext cx="7894638" cy="3030537"/>
          </a:xfrm>
          <a:prstGeom prst="rect">
            <a:avLst/>
          </a:prstGeom>
          <a:noFill/>
          <a:ln w="9525">
            <a:noFill/>
            <a:miter lim="800000"/>
            <a:headEnd/>
            <a:tailEnd/>
          </a:ln>
          <a:effectLst/>
        </p:spPr>
        <p:txBody>
          <a:bodyPr vert="horz" wrap="square" lIns="90662" tIns="45331" rIns="90662" bIns="45331"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5542" name="Rectangle 6"/>
          <p:cNvSpPr>
            <a:spLocks noGrp="1" noChangeArrowheads="1"/>
          </p:cNvSpPr>
          <p:nvPr>
            <p:ph type="ftr" sz="quarter" idx="4"/>
          </p:nvPr>
        </p:nvSpPr>
        <p:spPr bwMode="auto">
          <a:xfrm>
            <a:off x="0" y="6397625"/>
            <a:ext cx="4276725" cy="336550"/>
          </a:xfrm>
          <a:prstGeom prst="rect">
            <a:avLst/>
          </a:prstGeom>
          <a:noFill/>
          <a:ln w="9525">
            <a:noFill/>
            <a:miter lim="800000"/>
            <a:headEnd/>
            <a:tailEnd/>
          </a:ln>
          <a:effectLst/>
        </p:spPr>
        <p:txBody>
          <a:bodyPr vert="horz" wrap="square" lIns="90662" tIns="45331" rIns="90662" bIns="45331" numCol="1" anchor="b" anchorCtr="0" compatLnSpc="1">
            <a:prstTxWarp prst="textNoShape">
              <a:avLst/>
            </a:prstTxWarp>
          </a:bodyPr>
          <a:lstStyle>
            <a:lvl1pPr defTabSz="906463">
              <a:lnSpc>
                <a:spcPct val="100000"/>
              </a:lnSpc>
              <a:spcBef>
                <a:spcPct val="0"/>
              </a:spcBef>
              <a:buFontTx/>
              <a:buNone/>
              <a:defRPr sz="1200" b="0">
                <a:solidFill>
                  <a:schemeClr val="tx1"/>
                </a:solidFill>
                <a:latin typeface="Arial" charset="0"/>
                <a:cs typeface="+mn-cs"/>
              </a:defRPr>
            </a:lvl1pPr>
          </a:lstStyle>
          <a:p>
            <a:pPr>
              <a:defRPr/>
            </a:pPr>
            <a:endParaRPr lang="ru-RU"/>
          </a:p>
        </p:txBody>
      </p:sp>
      <p:sp>
        <p:nvSpPr>
          <p:cNvPr id="65543" name="Rectangle 7"/>
          <p:cNvSpPr>
            <a:spLocks noGrp="1" noChangeArrowheads="1"/>
          </p:cNvSpPr>
          <p:nvPr>
            <p:ph type="sldNum" sz="quarter" idx="5"/>
          </p:nvPr>
        </p:nvSpPr>
        <p:spPr bwMode="auto">
          <a:xfrm>
            <a:off x="5591175" y="6397625"/>
            <a:ext cx="4276725" cy="336550"/>
          </a:xfrm>
          <a:prstGeom prst="rect">
            <a:avLst/>
          </a:prstGeom>
          <a:noFill/>
          <a:ln w="9525">
            <a:noFill/>
            <a:miter lim="800000"/>
            <a:headEnd/>
            <a:tailEnd/>
          </a:ln>
          <a:effectLst/>
        </p:spPr>
        <p:txBody>
          <a:bodyPr vert="horz" wrap="square" lIns="90662" tIns="45331" rIns="90662" bIns="45331" numCol="1" anchor="b" anchorCtr="0" compatLnSpc="1">
            <a:prstTxWarp prst="textNoShape">
              <a:avLst/>
            </a:prstTxWarp>
          </a:bodyPr>
          <a:lstStyle>
            <a:lvl1pPr algn="r" defTabSz="906463">
              <a:lnSpc>
                <a:spcPct val="100000"/>
              </a:lnSpc>
              <a:spcBef>
                <a:spcPct val="0"/>
              </a:spcBef>
              <a:buFontTx/>
              <a:buNone/>
              <a:defRPr sz="1200" b="0">
                <a:solidFill>
                  <a:schemeClr val="tx1"/>
                </a:solidFill>
                <a:latin typeface="Arial" charset="0"/>
                <a:cs typeface="+mn-cs"/>
              </a:defRPr>
            </a:lvl1pPr>
          </a:lstStyle>
          <a:p>
            <a:pPr>
              <a:defRPr/>
            </a:pPr>
            <a:fld id="{7171A230-806C-4643-B793-96AAA221CB7D}"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ru-RU"/>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ru-RU"/>
          </a:p>
        </p:txBody>
      </p:sp>
      <p:sp>
        <p:nvSpPr>
          <p:cNvPr id="49154" name="Rectangle 2"/>
          <p:cNvSpPr>
            <a:spLocks noGrp="1" noChangeArrowheads="1"/>
          </p:cNvSpPr>
          <p:nvPr>
            <p:ph type="ctrTitle"/>
          </p:nvPr>
        </p:nvSpPr>
        <p:spPr>
          <a:xfrm>
            <a:off x="914400" y="1524000"/>
            <a:ext cx="7623175" cy="1752600"/>
          </a:xfrm>
        </p:spPr>
        <p:txBody>
          <a:bodyPr/>
          <a:lstStyle>
            <a:lvl1pPr>
              <a:defRPr sz="5000"/>
            </a:lvl1pPr>
          </a:lstStyle>
          <a:p>
            <a:r>
              <a:rPr lang="ru-RU" altLang="en-US"/>
              <a:t>Образец заголовка</a:t>
            </a:r>
          </a:p>
        </p:txBody>
      </p:sp>
      <p:sp>
        <p:nvSpPr>
          <p:cNvPr id="4915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ru-RU" altLang="en-US"/>
              <a:t>Образец подзаголовка</a:t>
            </a:r>
          </a:p>
        </p:txBody>
      </p:sp>
      <p:sp>
        <p:nvSpPr>
          <p:cNvPr id="6" name="Rectangle 4"/>
          <p:cNvSpPr>
            <a:spLocks noGrp="1" noChangeArrowheads="1"/>
          </p:cNvSpPr>
          <p:nvPr>
            <p:ph type="dt" sz="half" idx="10"/>
          </p:nvPr>
        </p:nvSpPr>
        <p:spPr/>
        <p:txBody>
          <a:bodyPr/>
          <a:lstStyle>
            <a:lvl1pPr>
              <a:defRPr/>
            </a:lvl1pPr>
          </a:lstStyle>
          <a:p>
            <a:pPr>
              <a:defRPr/>
            </a:pPr>
            <a:fld id="{B25DBC7D-7A3F-4057-945E-8F4D22640F54}" type="datetimeFigureOut">
              <a:rPr lang="ru-RU"/>
              <a:pPr>
                <a:defRPr/>
              </a:pPr>
              <a:t>12.03.2013</a:t>
            </a:fld>
            <a:endParaRPr lang="ru-RU"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ru-RU" altLang="en-US"/>
          </a:p>
        </p:txBody>
      </p:sp>
      <p:sp>
        <p:nvSpPr>
          <p:cNvPr id="8" name="Rectangle 6"/>
          <p:cNvSpPr>
            <a:spLocks noGrp="1" noChangeArrowheads="1"/>
          </p:cNvSpPr>
          <p:nvPr>
            <p:ph type="sldNum" sz="quarter" idx="12"/>
          </p:nvPr>
        </p:nvSpPr>
        <p:spPr/>
        <p:txBody>
          <a:bodyPr/>
          <a:lstStyle>
            <a:lvl1pPr>
              <a:defRPr/>
            </a:lvl1pPr>
          </a:lstStyle>
          <a:p>
            <a:pPr>
              <a:defRPr/>
            </a:pPr>
            <a:fld id="{500A6AE0-3FEB-4191-A476-E9DCBBAA4941}" type="slidenum">
              <a:rPr lang="ru-RU" altLang="en-US"/>
              <a:pPr>
                <a:defRPr/>
              </a:pPr>
              <a:t>‹#›</a:t>
            </a:fld>
            <a:endParaRPr lang="ru-RU"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BFDFE07B-D832-481F-ADDE-BD5F705540A7}" type="datetimeFigureOut">
              <a:rPr lang="ru-RU"/>
              <a:pPr>
                <a:defRPr/>
              </a:pPr>
              <a:t>12.03.2013</a:t>
            </a:fld>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DA6113AC-D2D9-428B-AAE1-1474BCD028BE}" type="slidenum">
              <a:rPr lang="ru-RU" altLang="en-US"/>
              <a:pPr>
                <a:defRPr/>
              </a:pPr>
              <a:t>‹#›</a:t>
            </a:fld>
            <a:endParaRPr lang="ru-RU"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en-US"/>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44A2A0E9-C0EF-40A9-8E89-B9329A88D80D}" type="datetimeFigureOut">
              <a:rPr lang="ru-RU"/>
              <a:pPr>
                <a:defRPr/>
              </a:pPr>
              <a:t>12.03.2013</a:t>
            </a:fld>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DE5C61FE-DD8E-40E0-BDA1-E01DD3296C2F}" type="slidenum">
              <a:rPr lang="ru-RU" altLang="en-US"/>
              <a:pPr>
                <a:defRPr/>
              </a:pPr>
              <a:t>‹#›</a:t>
            </a:fld>
            <a:endParaRPr lang="ru-RU"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en-US"/>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DE3D3B20-5BE0-4060-90AB-06C0BB208F1F}" type="datetimeFigureOut">
              <a:rPr lang="ru-RU"/>
              <a:pPr>
                <a:defRPr/>
              </a:pPr>
              <a:t>12.03.2013</a:t>
            </a:fld>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09CE03E7-3739-463D-9AD7-CADAC6AF8C9D}" type="slidenum">
              <a:rPr lang="ru-RU" altLang="en-US"/>
              <a:pPr>
                <a:defRPr/>
              </a:pPr>
              <a:t>‹#›</a:t>
            </a:fld>
            <a:endParaRPr lang="ru-RU"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en-US"/>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136B517B-7743-431C-915D-6E2EDA5FC638}" type="datetimeFigureOut">
              <a:rPr lang="ru-RU"/>
              <a:pPr>
                <a:defRPr/>
              </a:pPr>
              <a:t>12.03.2013</a:t>
            </a:fld>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BFAF15E7-C1ED-4C68-AFB2-09C653F6F1E8}" type="slidenum">
              <a:rPr lang="ru-RU" altLang="en-US"/>
              <a:pPr>
                <a:defRPr/>
              </a:pPr>
              <a:t>‹#›</a:t>
            </a:fld>
            <a:endParaRPr lang="ru-RU"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idx="1"/>
          </p:nvPr>
        </p:nvSpPr>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B724FA6B-E6CC-4074-9C4D-BF69F851544B}" type="datetimeFigureOut">
              <a:rPr lang="ru-RU"/>
              <a:pPr>
                <a:defRPr/>
              </a:pPr>
              <a:t>12.03.2013</a:t>
            </a:fld>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B85048E8-ADF7-4689-91AF-21562E9EF38F}" type="slidenum">
              <a:rPr lang="ru-RU" altLang="en-US"/>
              <a:pPr>
                <a:defRPr/>
              </a:pPr>
              <a:t>‹#›</a:t>
            </a:fld>
            <a:endParaRPr lang="ru-RU"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en-US"/>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1B55490E-620C-4F84-BEB5-6497531A3DEA}" type="datetimeFigureOut">
              <a:rPr lang="ru-RU"/>
              <a:pPr>
                <a:defRPr/>
              </a:pPr>
              <a:t>12.03.2013</a:t>
            </a:fld>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1524C91F-5996-4504-84E0-E6352B4F5CE1}" type="slidenum">
              <a:rPr lang="ru-RU" altLang="en-US"/>
              <a:pPr>
                <a:defRPr/>
              </a:pPr>
              <a:t>‹#›</a:t>
            </a:fld>
            <a:endParaRPr lang="ru-RU"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909216BE-8927-4700-9047-7CB25D19129F}" type="datetimeFigureOut">
              <a:rPr lang="ru-RU"/>
              <a:pPr>
                <a:defRPr/>
              </a:pPr>
              <a:t>12.03.2013</a:t>
            </a:fld>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B72D3717-C60F-402F-98D5-4E0431B07395}" type="slidenum">
              <a:rPr lang="ru-RU" altLang="en-US"/>
              <a:pPr>
                <a:defRPr/>
              </a:pPr>
              <a:t>‹#›</a:t>
            </a:fld>
            <a:endParaRPr lang="ru-RU"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n-US"/>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4950E192-BBC8-43BE-A465-BCE09F5550B8}" type="datetimeFigureOut">
              <a:rPr lang="ru-RU"/>
              <a:pPr>
                <a:defRPr/>
              </a:pPr>
              <a:t>12.03.2013</a:t>
            </a:fld>
            <a:endParaRPr lang="ru-RU"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9" name="Rectangle 6"/>
          <p:cNvSpPr>
            <a:spLocks noGrp="1" noChangeArrowheads="1"/>
          </p:cNvSpPr>
          <p:nvPr>
            <p:ph type="sldNum" sz="quarter" idx="12"/>
          </p:nvPr>
        </p:nvSpPr>
        <p:spPr>
          <a:ln/>
        </p:spPr>
        <p:txBody>
          <a:bodyPr/>
          <a:lstStyle>
            <a:lvl1pPr>
              <a:defRPr/>
            </a:lvl1pPr>
          </a:lstStyle>
          <a:p>
            <a:pPr>
              <a:defRPr/>
            </a:pPr>
            <a:fld id="{6A692175-B95E-453B-AC0E-D21FDB7F3366}" type="slidenum">
              <a:rPr lang="ru-RU" altLang="en-US"/>
              <a:pPr>
                <a:defRPr/>
              </a:pPr>
              <a:t>‹#›</a:t>
            </a:fld>
            <a:endParaRPr lang="ru-RU"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08F2F469-4DD3-451D-BFE8-E2B0BD2F63B4}" type="datetimeFigureOut">
              <a:rPr lang="ru-RU"/>
              <a:pPr>
                <a:defRPr/>
              </a:pPr>
              <a:t>12.03.2013</a:t>
            </a:fld>
            <a:endParaRPr lang="ru-RU"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5" name="Rectangle 6"/>
          <p:cNvSpPr>
            <a:spLocks noGrp="1" noChangeArrowheads="1"/>
          </p:cNvSpPr>
          <p:nvPr>
            <p:ph type="sldNum" sz="quarter" idx="12"/>
          </p:nvPr>
        </p:nvSpPr>
        <p:spPr>
          <a:ln/>
        </p:spPr>
        <p:txBody>
          <a:bodyPr/>
          <a:lstStyle>
            <a:lvl1pPr>
              <a:defRPr/>
            </a:lvl1pPr>
          </a:lstStyle>
          <a:p>
            <a:pPr>
              <a:defRPr/>
            </a:pPr>
            <a:fld id="{F9828682-F273-4D52-BBC6-B2136328A441}" type="slidenum">
              <a:rPr lang="ru-RU" altLang="en-US"/>
              <a:pPr>
                <a:defRPr/>
              </a:pPr>
              <a:t>‹#›</a:t>
            </a:fld>
            <a:endParaRPr lang="ru-RU"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9AF8EB9-BF06-4024-BECA-4A062B2FE003}" type="datetimeFigureOut">
              <a:rPr lang="ru-RU"/>
              <a:pPr>
                <a:defRPr/>
              </a:pPr>
              <a:t>12.03.2013</a:t>
            </a:fld>
            <a:endParaRPr lang="ru-RU"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4" name="Rectangle 6"/>
          <p:cNvSpPr>
            <a:spLocks noGrp="1" noChangeArrowheads="1"/>
          </p:cNvSpPr>
          <p:nvPr>
            <p:ph type="sldNum" sz="quarter" idx="12"/>
          </p:nvPr>
        </p:nvSpPr>
        <p:spPr>
          <a:ln/>
        </p:spPr>
        <p:txBody>
          <a:bodyPr/>
          <a:lstStyle>
            <a:lvl1pPr>
              <a:defRPr/>
            </a:lvl1pPr>
          </a:lstStyle>
          <a:p>
            <a:pPr>
              <a:defRPr/>
            </a:pPr>
            <a:fld id="{AAEDC8F1-05BE-4733-82F0-93E0C78C6874}" type="slidenum">
              <a:rPr lang="ru-RU" altLang="en-US"/>
              <a:pPr>
                <a:defRPr/>
              </a:pPr>
              <a:t>‹#›</a:t>
            </a:fld>
            <a:endParaRPr lang="ru-RU"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C5379AE7-7259-4391-8868-E924716B4C08}" type="datetimeFigureOut">
              <a:rPr lang="ru-RU"/>
              <a:pPr>
                <a:defRPr/>
              </a:pPr>
              <a:t>12.03.2013</a:t>
            </a:fld>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6A840719-EE35-41C5-AC4B-518EC5504363}" type="slidenum">
              <a:rPr lang="ru-RU" altLang="en-US"/>
              <a:pPr>
                <a:defRPr/>
              </a:pPr>
              <a:t>‹#›</a:t>
            </a:fld>
            <a:endParaRPr lang="ru-RU"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4CAB4F30-FBF3-448A-A885-DAFF5B1C9DF3}" type="datetimeFigureOut">
              <a:rPr lang="ru-RU"/>
              <a:pPr>
                <a:defRPr/>
              </a:pPr>
              <a:t>12.03.2013</a:t>
            </a:fld>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8FDF76E1-93FC-46D4-B6DA-ABEB091AE2F3}" type="slidenum">
              <a:rPr lang="ru-RU" altLang="en-US"/>
              <a:pPr>
                <a:defRPr/>
              </a:pPr>
              <a:t>‹#›</a:t>
            </a:fld>
            <a:endParaRPr lang="ru-RU"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en-US" smtClean="0"/>
              <a:t>Образец заголовка</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p>
        </p:txBody>
      </p:sp>
      <p:sp>
        <p:nvSpPr>
          <p:cNvPr id="4813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fld id="{50E8D9D6-B503-4D52-87AF-28CE69C7F92F}" type="datetimeFigureOut">
              <a:rPr lang="ru-RU"/>
              <a:pPr>
                <a:defRPr/>
              </a:pPr>
              <a:t>12.03.2013</a:t>
            </a:fld>
            <a:endParaRPr lang="ru-RU" altLang="en-US"/>
          </a:p>
        </p:txBody>
      </p:sp>
      <p:sp>
        <p:nvSpPr>
          <p:cNvPr id="481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ru-RU" altLang="en-US"/>
          </a:p>
        </p:txBody>
      </p:sp>
      <p:sp>
        <p:nvSpPr>
          <p:cNvPr id="4813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507F1A87-4F84-4FF2-A5B5-9868D22D248B}" type="slidenum">
              <a:rPr lang="ru-RU" altLang="en-US"/>
              <a:pPr>
                <a:defRPr/>
              </a:pPr>
              <a:t>‹#›</a:t>
            </a:fld>
            <a:endParaRPr lang="ru-RU" altLang="en-US"/>
          </a:p>
        </p:txBody>
      </p:sp>
      <p:sp>
        <p:nvSpPr>
          <p:cNvPr id="4813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ru-RU"/>
          </a:p>
        </p:txBody>
      </p:sp>
      <p:sp>
        <p:nvSpPr>
          <p:cNvPr id="4813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ru-RU"/>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 id="2147483652" r:id="rId13"/>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Arial" charset="0"/>
        </a:defRPr>
      </a:lvl2pPr>
      <a:lvl3pPr algn="l" rtl="0" eaLnBrk="0" fontAlgn="base" hangingPunct="0">
        <a:spcBef>
          <a:spcPct val="0"/>
        </a:spcBef>
        <a:spcAft>
          <a:spcPct val="0"/>
        </a:spcAft>
        <a:defRPr sz="4200">
          <a:solidFill>
            <a:schemeClr val="tx2"/>
          </a:solidFill>
          <a:latin typeface="Garamond" pitchFamily="18" charset="0"/>
          <a:cs typeface="Arial" charset="0"/>
        </a:defRPr>
      </a:lvl3pPr>
      <a:lvl4pPr algn="l" rtl="0" eaLnBrk="0" fontAlgn="base" hangingPunct="0">
        <a:spcBef>
          <a:spcPct val="0"/>
        </a:spcBef>
        <a:spcAft>
          <a:spcPct val="0"/>
        </a:spcAft>
        <a:defRPr sz="4200">
          <a:solidFill>
            <a:schemeClr val="tx2"/>
          </a:solidFill>
          <a:latin typeface="Garamond" pitchFamily="18" charset="0"/>
          <a:cs typeface="Arial" charset="0"/>
        </a:defRPr>
      </a:lvl4pPr>
      <a:lvl5pPr algn="l" rtl="0" eaLnBrk="0" fontAlgn="base" hangingPunct="0">
        <a:spcBef>
          <a:spcPct val="0"/>
        </a:spcBef>
        <a:spcAft>
          <a:spcPct val="0"/>
        </a:spcAft>
        <a:defRPr sz="4200">
          <a:solidFill>
            <a:schemeClr val="tx2"/>
          </a:solidFill>
          <a:latin typeface="Garamond" pitchFamily="18"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2" descr="D:\Документы\2012\2012_10_10 комплексная застройка Дмитриево\images\3.jpg"/>
          <p:cNvPicPr>
            <a:picLocks noChangeAspect="1" noChangeArrowheads="1"/>
          </p:cNvPicPr>
          <p:nvPr/>
        </p:nvPicPr>
        <p:blipFill>
          <a:blip r:embed="rId2"/>
          <a:srcRect/>
          <a:stretch>
            <a:fillRect/>
          </a:stretch>
        </p:blipFill>
        <p:spPr bwMode="auto">
          <a:xfrm>
            <a:off x="0" y="2546350"/>
            <a:ext cx="9144000" cy="4311650"/>
          </a:xfrm>
          <a:prstGeom prst="rect">
            <a:avLst/>
          </a:prstGeom>
          <a:noFill/>
          <a:ln w="9525">
            <a:noFill/>
            <a:miter lim="800000"/>
            <a:headEnd/>
            <a:tailEnd/>
          </a:ln>
        </p:spPr>
      </p:pic>
      <p:sp>
        <p:nvSpPr>
          <p:cNvPr id="17411" name="Заголовок 1"/>
          <p:cNvSpPr>
            <a:spLocks noGrp="1"/>
          </p:cNvSpPr>
          <p:nvPr>
            <p:ph type="ctrTitle" idx="4294967295"/>
          </p:nvPr>
        </p:nvSpPr>
        <p:spPr>
          <a:xfrm>
            <a:off x="0" y="0"/>
            <a:ext cx="9144000" cy="2376488"/>
          </a:xfrm>
        </p:spPr>
        <p:txBody>
          <a:bodyPr anchor="ctr"/>
          <a:lstStyle/>
          <a:p>
            <a:pPr algn="ctr" eaLnBrk="1" hangingPunct="1"/>
            <a:r>
              <a:rPr lang="ru-RU" sz="5000" smtClean="0"/>
              <a:t/>
            </a:r>
            <a:br>
              <a:rPr lang="ru-RU" sz="5000" smtClean="0"/>
            </a:br>
            <a:endParaRPr lang="ru-RU" sz="3400" smtClean="0"/>
          </a:p>
        </p:txBody>
      </p:sp>
      <p:sp>
        <p:nvSpPr>
          <p:cNvPr id="17412" name="Rectangle 5"/>
          <p:cNvSpPr>
            <a:spLocks noChangeArrowheads="1"/>
          </p:cNvSpPr>
          <p:nvPr/>
        </p:nvSpPr>
        <p:spPr bwMode="auto">
          <a:xfrm>
            <a:off x="1042988" y="892175"/>
            <a:ext cx="7489825" cy="968375"/>
          </a:xfrm>
          <a:prstGeom prst="rect">
            <a:avLst/>
          </a:prstGeom>
          <a:noFill/>
          <a:ln w="9525" algn="ctr">
            <a:noFill/>
            <a:miter lim="800000"/>
            <a:headEnd/>
            <a:tailEnd/>
          </a:ln>
        </p:spPr>
        <p:txBody>
          <a:bodyPr anchor="ctr">
            <a:spAutoFit/>
          </a:bodyPr>
          <a:lstStyle/>
          <a:p>
            <a:pPr algn="ctr" eaLnBrk="0" hangingPunct="0">
              <a:lnSpc>
                <a:spcPct val="90000"/>
              </a:lnSpc>
              <a:spcBef>
                <a:spcPct val="20000"/>
              </a:spcBef>
            </a:pPr>
            <a:r>
              <a:rPr lang="ru-RU" sz="3200" b="1"/>
              <a:t>МЕРОПРИЯТИЯ ПО УЛУЧШЕНИЮ ЖИЛИЩНЫХ УСЛОВИЙ</a:t>
            </a:r>
            <a:r>
              <a:rPr lang="ru-RU" sz="320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ru-RU" sz="3800" smtClean="0"/>
              <a:t>Дополнительные меры поддержки из областного бюджета:</a:t>
            </a:r>
          </a:p>
        </p:txBody>
      </p:sp>
      <p:sp>
        <p:nvSpPr>
          <p:cNvPr id="28674" name="Rectangle 3"/>
          <p:cNvSpPr>
            <a:spLocks noGrp="1" noChangeArrowheads="1"/>
          </p:cNvSpPr>
          <p:nvPr>
            <p:ph type="body" idx="1"/>
          </p:nvPr>
        </p:nvSpPr>
        <p:spPr/>
        <p:txBody>
          <a:bodyPr/>
          <a:lstStyle/>
          <a:p>
            <a:pPr eaLnBrk="1" hangingPunct="1">
              <a:lnSpc>
                <a:spcPct val="80000"/>
              </a:lnSpc>
            </a:pPr>
            <a:r>
              <a:rPr lang="ru-RU" sz="1700" b="1" smtClean="0"/>
              <a:t>Молодой семье (молодому специалисту) в случае рождения (усыновления) одного и более детей в период работы по трудовому договору в организации агропромышленного комплекса или социальной сферы в сельской местности, осуществляется дополнительное выделение средств на погашение основной суммы долга и уплату процентов по ипотечному жилищному кредиту на строительство (приобретение) жилья. </a:t>
            </a:r>
          </a:p>
          <a:p>
            <a:pPr eaLnBrk="1" hangingPunct="1">
              <a:lnSpc>
                <a:spcPct val="80000"/>
              </a:lnSpc>
              <a:buFont typeface="Wingdings" pitchFamily="2" charset="2"/>
              <a:buNone/>
            </a:pPr>
            <a:r>
              <a:rPr lang="ru-RU" sz="1700" smtClean="0"/>
              <a:t>	Размер дополнительной выплаты составляет не более 25 процентов за каждого рожденного (усыновленного) ребенка. Для получения дополнительной выплаты молодая семья (молодой специалист) представляет в министерство заявление в произвольной форме с приложением необходимых документов</a:t>
            </a:r>
          </a:p>
          <a:p>
            <a:pPr eaLnBrk="1" hangingPunct="1">
              <a:lnSpc>
                <a:spcPct val="80000"/>
              </a:lnSpc>
            </a:pPr>
            <a:r>
              <a:rPr lang="ru-RU" sz="1700" b="1" smtClean="0"/>
              <a:t>За счет средств регионального бюджета молодым семьям и молодым специалистам агропромышленного комплекса предусмотрены социальные выплаты на возмещение части затрат на уплату процентной ставки по кредитам на строительство (приобретение) жилья в размере 100 процентов от ставки рефинансирования Центрального банка Российской Федерации.</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idx="4294967295"/>
          </p:nvPr>
        </p:nvSpPr>
        <p:spPr>
          <a:xfrm>
            <a:off x="457200" y="274638"/>
            <a:ext cx="8229600" cy="1368425"/>
          </a:xfrm>
        </p:spPr>
        <p:txBody>
          <a:bodyPr anchor="ctr"/>
          <a:lstStyle/>
          <a:p>
            <a:pPr eaLnBrk="1" hangingPunct="1"/>
            <a:r>
              <a:rPr lang="ru-RU" sz="2100" b="1" i="1" smtClean="0"/>
              <a:t/>
            </a:r>
            <a:br>
              <a:rPr lang="ru-RU" sz="2100" b="1" i="1" smtClean="0"/>
            </a:br>
            <a:r>
              <a:rPr lang="ru-RU" sz="1900" b="1" smtClean="0"/>
              <a:t>Отдел социального развития села министерства сельского хозяйства и продовольствия Рязанской области</a:t>
            </a:r>
            <a:r>
              <a:rPr lang="ru-RU" sz="1900" smtClean="0"/>
              <a:t/>
            </a:r>
            <a:br>
              <a:rPr lang="ru-RU" sz="1900" smtClean="0"/>
            </a:br>
            <a:endParaRPr lang="ru-RU" sz="1900" smtClean="0"/>
          </a:p>
        </p:txBody>
      </p:sp>
      <p:sp>
        <p:nvSpPr>
          <p:cNvPr id="29699" name="Содержимое 2"/>
          <p:cNvSpPr>
            <a:spLocks noGrp="1"/>
          </p:cNvSpPr>
          <p:nvPr>
            <p:ph idx="4294967295"/>
          </p:nvPr>
        </p:nvSpPr>
        <p:spPr>
          <a:xfrm>
            <a:off x="468313" y="1628775"/>
            <a:ext cx="8229600" cy="4525963"/>
          </a:xfrm>
        </p:spPr>
        <p:txBody>
          <a:bodyPr/>
          <a:lstStyle/>
          <a:p>
            <a:pPr eaLnBrk="1" hangingPunct="1"/>
            <a:r>
              <a:rPr lang="ru-RU" sz="2600" b="1" smtClean="0"/>
              <a:t>Низовская Любовь Михайловна</a:t>
            </a:r>
            <a:endParaRPr lang="ru-RU" sz="2600" smtClean="0"/>
          </a:p>
          <a:p>
            <a:pPr eaLnBrk="1" hangingPunct="1">
              <a:buFont typeface="Wingdings" pitchFamily="2" charset="2"/>
              <a:buNone/>
            </a:pPr>
            <a:r>
              <a:rPr lang="ru-RU" sz="2600" smtClean="0"/>
              <a:t>Начальник отдела</a:t>
            </a:r>
          </a:p>
          <a:p>
            <a:pPr eaLnBrk="1" hangingPunct="1">
              <a:buFont typeface="Wingdings" pitchFamily="2" charset="2"/>
              <a:buNone/>
            </a:pPr>
            <a:r>
              <a:rPr lang="ru-RU" sz="2600" smtClean="0"/>
              <a:t>Тел.: + 7 (4912) 45-52-50</a:t>
            </a:r>
            <a:endParaRPr lang="en-US" sz="2600" smtClean="0"/>
          </a:p>
          <a:p>
            <a:pPr eaLnBrk="1" hangingPunct="1">
              <a:buFont typeface="Wingdings" pitchFamily="2" charset="2"/>
              <a:buNone/>
            </a:pPr>
            <a:endParaRPr lang="ru-RU" sz="2600" smtClean="0"/>
          </a:p>
          <a:p>
            <a:pPr eaLnBrk="1" hangingPunct="1"/>
            <a:r>
              <a:rPr lang="ru-RU" sz="2600" b="1" smtClean="0"/>
              <a:t>Специалисты</a:t>
            </a:r>
            <a:r>
              <a:rPr lang="ru-RU" sz="2600" smtClean="0"/>
              <a:t> </a:t>
            </a:r>
          </a:p>
          <a:p>
            <a:pPr eaLnBrk="1" hangingPunct="1">
              <a:buFont typeface="Wingdings" pitchFamily="2" charset="2"/>
              <a:buNone/>
            </a:pPr>
            <a:r>
              <a:rPr lang="ru-RU" sz="2600" smtClean="0"/>
              <a:t>Тел.: (4912) 45-30-74</a:t>
            </a:r>
          </a:p>
          <a:p>
            <a:pPr eaLnBrk="1" hangingPunct="1">
              <a:buFont typeface="Wingdings" pitchFamily="2" charset="2"/>
              <a:buNone/>
            </a:pPr>
            <a:endParaRPr lang="ru-RU" sz="2600" smtClean="0"/>
          </a:p>
          <a:p>
            <a:pPr eaLnBrk="1" hangingPunct="1"/>
            <a:r>
              <a:rPr lang="ru-RU" sz="2600" b="1" smtClean="0"/>
              <a:t>Официальный сайт: </a:t>
            </a:r>
            <a:r>
              <a:rPr lang="en-US" sz="2600" smtClean="0"/>
              <a:t>www.ryazagro.ru</a:t>
            </a:r>
            <a:endParaRPr lang="ru-RU" sz="26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user.FEDYAKOVA\Мои документы\ФОТО\24янв12_фото домов (проказников)\Изображение 098.jpg"/>
          <p:cNvPicPr>
            <a:picLocks noChangeAspect="1" noChangeArrowheads="1"/>
          </p:cNvPicPr>
          <p:nvPr/>
        </p:nvPicPr>
        <p:blipFill>
          <a:blip r:embed="rId2" cstate="print"/>
          <a:srcRect/>
          <a:stretch>
            <a:fillRect/>
          </a:stretch>
        </p:blipFill>
        <p:spPr bwMode="auto">
          <a:xfrm rot="21327334">
            <a:off x="642910" y="601797"/>
            <a:ext cx="3857652" cy="2893239"/>
          </a:xfrm>
          <a:prstGeom prst="rect">
            <a:avLst/>
          </a:prstGeom>
          <a:noFill/>
        </p:spPr>
      </p:pic>
      <p:pic>
        <p:nvPicPr>
          <p:cNvPr id="1028" name="Picture 4" descr="C:\Documents and Settings\user.FEDYAKOVA\Мои документы\ФОТО\Тарбаево_Дмитриево\DSC_1742.JPG"/>
          <p:cNvPicPr>
            <a:picLocks noChangeAspect="1" noChangeArrowheads="1"/>
          </p:cNvPicPr>
          <p:nvPr/>
        </p:nvPicPr>
        <p:blipFill>
          <a:blip r:embed="rId3" cstate="print"/>
          <a:srcRect/>
          <a:stretch>
            <a:fillRect/>
          </a:stretch>
        </p:blipFill>
        <p:spPr bwMode="auto">
          <a:xfrm>
            <a:off x="642910" y="3571876"/>
            <a:ext cx="3859202" cy="2359766"/>
          </a:xfrm>
          <a:prstGeom prst="rect">
            <a:avLst/>
          </a:prstGeom>
          <a:noFill/>
        </p:spPr>
      </p:pic>
      <p:pic>
        <p:nvPicPr>
          <p:cNvPr id="2" name="Picture 2" descr="C:\Documents and Settings\user.FEDYAKOVA\Мои документы\ФОТО\24янв12_фото домов (проказников)\Изображение 142.jpg"/>
          <p:cNvPicPr>
            <a:picLocks noChangeAspect="1" noChangeArrowheads="1"/>
          </p:cNvPicPr>
          <p:nvPr/>
        </p:nvPicPr>
        <p:blipFill>
          <a:blip r:embed="rId4" cstate="print"/>
          <a:srcRect/>
          <a:stretch>
            <a:fillRect/>
          </a:stretch>
        </p:blipFill>
        <p:spPr bwMode="auto">
          <a:xfrm rot="215835">
            <a:off x="5072066" y="1000108"/>
            <a:ext cx="3357586" cy="447678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468313" y="260350"/>
            <a:ext cx="8229600" cy="1139825"/>
          </a:xfrm>
        </p:spPr>
        <p:txBody>
          <a:bodyPr/>
          <a:lstStyle/>
          <a:p>
            <a:pPr eaLnBrk="1" hangingPunct="1"/>
            <a:r>
              <a:rPr lang="ru-RU" smtClean="0"/>
              <a:t>Нормативно-правовая база:</a:t>
            </a:r>
          </a:p>
        </p:txBody>
      </p:sp>
      <p:sp>
        <p:nvSpPr>
          <p:cNvPr id="18434" name="Rectangle 3"/>
          <p:cNvSpPr>
            <a:spLocks noGrp="1" noChangeArrowheads="1"/>
          </p:cNvSpPr>
          <p:nvPr>
            <p:ph type="body" idx="1"/>
          </p:nvPr>
        </p:nvSpPr>
        <p:spPr/>
        <p:txBody>
          <a:bodyPr/>
          <a:lstStyle/>
          <a:p>
            <a:pPr eaLnBrk="1" hangingPunct="1">
              <a:lnSpc>
                <a:spcPct val="90000"/>
              </a:lnSpc>
            </a:pPr>
            <a:r>
              <a:rPr lang="ru-RU" sz="2500" b="1" smtClean="0"/>
              <a:t>Федеральная целевая программа «Социальное развитие села до 2013года»;</a:t>
            </a:r>
          </a:p>
          <a:p>
            <a:pPr eaLnBrk="1" hangingPunct="1">
              <a:lnSpc>
                <a:spcPct val="90000"/>
              </a:lnSpc>
            </a:pPr>
            <a:r>
              <a:rPr lang="ru-RU" sz="2500" b="1" smtClean="0"/>
              <a:t>Долгосрочная целевая программа </a:t>
            </a:r>
            <a:br>
              <a:rPr lang="ru-RU" sz="2500" b="1" smtClean="0"/>
            </a:br>
            <a:r>
              <a:rPr lang="ru-RU" sz="2500" b="1" smtClean="0"/>
              <a:t>«Социальное развитие села Рязанской области на 2011-2014 годы»;</a:t>
            </a:r>
          </a:p>
          <a:p>
            <a:pPr eaLnBrk="1" hangingPunct="1">
              <a:lnSpc>
                <a:spcPct val="90000"/>
              </a:lnSpc>
            </a:pPr>
            <a:r>
              <a:rPr lang="ru-RU" sz="2500" b="1" smtClean="0"/>
              <a:t>Положение о предоставлении социальных выплат на строительство (приобретение) жилья гражданам, проживающим в сельской местности, в том числе молодым семьям и молодым специалистам (в ред. Постановлений Правительства Рязанской области от 01.09.2011 N 258, от 09.11.2011 N 375). </a:t>
            </a:r>
          </a:p>
          <a:p>
            <a:pPr eaLnBrk="1" hangingPunct="1">
              <a:lnSpc>
                <a:spcPct val="90000"/>
              </a:lnSpc>
            </a:pPr>
            <a:endParaRPr lang="ru-RU" sz="2500" b="1"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idx="4294967295"/>
          </p:nvPr>
        </p:nvSpPr>
        <p:spPr/>
        <p:txBody>
          <a:bodyPr anchor="ctr"/>
          <a:lstStyle/>
          <a:p>
            <a:pPr eaLnBrk="1" hangingPunct="1"/>
            <a:r>
              <a:rPr lang="ru-RU" smtClean="0"/>
              <a:t>Описание формы поддержки</a:t>
            </a:r>
            <a:br>
              <a:rPr lang="ru-RU" smtClean="0"/>
            </a:br>
            <a:endParaRPr lang="ru-RU" smtClean="0"/>
          </a:p>
        </p:txBody>
      </p:sp>
      <p:sp>
        <p:nvSpPr>
          <p:cNvPr id="19459" name="Содержимое 2"/>
          <p:cNvSpPr>
            <a:spLocks noGrp="1"/>
          </p:cNvSpPr>
          <p:nvPr>
            <p:ph idx="4294967295"/>
          </p:nvPr>
        </p:nvSpPr>
        <p:spPr>
          <a:xfrm>
            <a:off x="468313" y="1268413"/>
            <a:ext cx="8229600" cy="2549525"/>
          </a:xfrm>
        </p:spPr>
        <p:txBody>
          <a:bodyPr/>
          <a:lstStyle/>
          <a:p>
            <a:pPr eaLnBrk="1" hangingPunct="1"/>
            <a:r>
              <a:rPr lang="ru-RU" sz="2600" dirty="0" smtClean="0"/>
              <a:t>Основной </a:t>
            </a:r>
            <a:r>
              <a:rPr lang="ru-RU" sz="2600" dirty="0" smtClean="0"/>
              <a:t>целью мероприятий по улучшению жилищных условий – является обеспечение жильем категорий граждан, не обладающих достаточными собственными средствами</a:t>
            </a:r>
            <a:r>
              <a:rPr lang="ru-RU" sz="2600" dirty="0" smtClean="0"/>
              <a:t>.</a:t>
            </a:r>
          </a:p>
          <a:p>
            <a:pPr eaLnBrk="1" hangingPunct="1">
              <a:buNone/>
            </a:pPr>
            <a:endParaRPr lang="ru-RU" sz="2600" dirty="0" smtClean="0"/>
          </a:p>
          <a:p>
            <a:pPr eaLnBrk="1" hangingPunct="1"/>
            <a:r>
              <a:rPr lang="ru-RU" sz="2600" dirty="0" smtClean="0"/>
              <a:t>Государственная поддержка </a:t>
            </a:r>
            <a:r>
              <a:rPr lang="ru-RU" sz="2600" dirty="0" smtClean="0"/>
              <a:t>осуществляется</a:t>
            </a:r>
            <a:r>
              <a:rPr lang="ru-RU" sz="2600" dirty="0" smtClean="0"/>
              <a:t> путем предоставления социальных выплат на строительство (приобретение) </a:t>
            </a:r>
            <a:r>
              <a:rPr lang="ru-RU" sz="2600" dirty="0" smtClean="0"/>
              <a:t>жилья</a:t>
            </a:r>
            <a:r>
              <a:rPr lang="ru-RU" sz="2600" dirty="0" smtClean="0"/>
              <a:t> в сельской </a:t>
            </a:r>
            <a:r>
              <a:rPr lang="ru-RU" sz="2600" dirty="0" smtClean="0"/>
              <a:t>местности за счет средств федерального и областного бюджетов.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ru-RU" smtClean="0"/>
              <a:t>Категории участников</a:t>
            </a:r>
          </a:p>
        </p:txBody>
      </p:sp>
      <p:sp>
        <p:nvSpPr>
          <p:cNvPr id="20482" name="Rectangle 3"/>
          <p:cNvSpPr>
            <a:spLocks noGrp="1" noChangeArrowheads="1"/>
          </p:cNvSpPr>
          <p:nvPr>
            <p:ph type="body" idx="1"/>
          </p:nvPr>
        </p:nvSpPr>
        <p:spPr/>
        <p:txBody>
          <a:bodyPr/>
          <a:lstStyle/>
          <a:p>
            <a:pPr eaLnBrk="1" hangingPunct="1">
              <a:lnSpc>
                <a:spcPct val="80000"/>
              </a:lnSpc>
            </a:pPr>
            <a:r>
              <a:rPr lang="ru-RU" sz="1700" b="1" smtClean="0"/>
              <a:t>граждане РФ, постоянно проживающие или изъявившие желание постоянно проживать в сельской местности;</a:t>
            </a:r>
          </a:p>
          <a:p>
            <a:pPr eaLnBrk="1" hangingPunct="1">
              <a:lnSpc>
                <a:spcPct val="80000"/>
              </a:lnSpc>
            </a:pPr>
            <a:r>
              <a:rPr lang="ru-RU" sz="1700" b="1" smtClean="0"/>
              <a:t>молодые семьи </a:t>
            </a:r>
            <a:r>
              <a:rPr lang="ru-RU" sz="1700" smtClean="0"/>
              <a:t>(состоящие в зарегистрированном браке лица, хотя бы один из которых является гражданином Российской Федерации в возрасте на дату подачи заявления не старше 35 лет, или неполная семья, которая состоит из одного родителя, чей возраст на дату подачи заявления не превышает 35 лет, и одного или более детей, в том числе усыновленных; при этом член молодой семьи, возраст которого не превышает 35 лет, должен работать или изъявлять желание работать по трудовому договору (основное место работы) не менее 5 лет в организации агропромышленного комплекса или социальной сферы в сельской местности</a:t>
            </a:r>
            <a:r>
              <a:rPr lang="ru-RU" sz="1700" b="1" smtClean="0"/>
              <a:t>);</a:t>
            </a:r>
          </a:p>
          <a:p>
            <a:pPr eaLnBrk="1" hangingPunct="1">
              <a:lnSpc>
                <a:spcPct val="80000"/>
              </a:lnSpc>
            </a:pPr>
            <a:r>
              <a:rPr lang="ru-RU" sz="1700" b="1" smtClean="0"/>
              <a:t>молодые специалисты </a:t>
            </a:r>
            <a:r>
              <a:rPr lang="ru-RU" sz="1700" smtClean="0"/>
              <a:t>(граждане Российской Федерации в возрасте на дату подачи заявления не старше 35 лет, имеющий законченное высшее (среднее, начальное) профессиональное образование, либо учащиеся последнего курса образовательного учреждения высшего (среднего, начального) профессионального образования, работающие или изъявляющие желание работать по трудовому договору (основное место работы) не менее 5 лет в организации агропромышленного комплекса или социальной сферы в сельской местности в соответствии с полученной квалификацией</a:t>
            </a:r>
            <a:r>
              <a:rPr lang="ru-RU" sz="1700" b="1" smtClean="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idx="4294967295"/>
          </p:nvPr>
        </p:nvSpPr>
        <p:spPr>
          <a:xfrm>
            <a:off x="539750" y="549275"/>
            <a:ext cx="8229600" cy="1139825"/>
          </a:xfrm>
        </p:spPr>
        <p:txBody>
          <a:bodyPr anchor="ctr"/>
          <a:lstStyle/>
          <a:p>
            <a:pPr eaLnBrk="1" hangingPunct="1"/>
            <a:r>
              <a:rPr lang="ru-RU" smtClean="0"/>
              <a:t>Требования к участникам:</a:t>
            </a:r>
          </a:p>
        </p:txBody>
      </p:sp>
      <p:sp>
        <p:nvSpPr>
          <p:cNvPr id="21507" name="Содержимое 2"/>
          <p:cNvSpPr>
            <a:spLocks noGrp="1"/>
          </p:cNvSpPr>
          <p:nvPr>
            <p:ph idx="4294967295"/>
          </p:nvPr>
        </p:nvSpPr>
        <p:spPr/>
        <p:txBody>
          <a:bodyPr/>
          <a:lstStyle/>
          <a:p>
            <a:pPr eaLnBrk="1" hangingPunct="1"/>
            <a:r>
              <a:rPr lang="ru-RU" sz="2100" smtClean="0"/>
              <a:t>Постоянное проживание в сельской местности</a:t>
            </a:r>
          </a:p>
          <a:p>
            <a:pPr eaLnBrk="1" hangingPunct="1"/>
            <a:r>
              <a:rPr lang="ru-RU" sz="2100" smtClean="0"/>
              <a:t>Признание нуждающимися в улучшении жилищных условий</a:t>
            </a:r>
          </a:p>
          <a:p>
            <a:pPr eaLnBrk="1" hangingPunct="1"/>
            <a:r>
              <a:rPr lang="ru-RU" sz="2100" smtClean="0"/>
              <a:t>Наличие собственных и (или) заемных средств в размере не менее 30% расчетной стоимости строительства (приобретения) жилья (для граждан) и не менее 10% (для молодых семей и молодых специалистов)</a:t>
            </a:r>
          </a:p>
          <a:p>
            <a:pPr eaLnBrk="1" hangingPunct="1">
              <a:spcBef>
                <a:spcPct val="5000"/>
              </a:spcBef>
              <a:buFont typeface="Wingdings" pitchFamily="2" charset="2"/>
              <a:buNone/>
            </a:pPr>
            <a:endParaRPr lang="ru-RU" sz="2100" smtClean="0"/>
          </a:p>
          <a:p>
            <a:pPr eaLnBrk="1" hangingPunct="1">
              <a:spcBef>
                <a:spcPct val="5000"/>
              </a:spcBef>
              <a:buFont typeface="Wingdings" pitchFamily="2" charset="2"/>
              <a:buNone/>
            </a:pPr>
            <a:r>
              <a:rPr lang="ru-RU" sz="2100" smtClean="0"/>
              <a:t>!!! При отсутствии (недостаточности) собственных и (или) заемных средств гражданином могут быть использованы средства (часть средств) материнского (семейного) капитала;</a:t>
            </a:r>
          </a:p>
          <a:p>
            <a:pPr eaLnBrk="1" hangingPunct="1">
              <a:buFont typeface="Wingdings" pitchFamily="2" charset="2"/>
              <a:buNone/>
            </a:pPr>
            <a:r>
              <a:rPr lang="ru-RU" sz="2100" smtClean="0"/>
              <a:t>!!! В качестве подтверждения собственных средств применяется договор займа, заключенный с работодателем – сельскохозяйственным предприятием (организацией).</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7"/>
          <p:cNvSpPr txBox="1">
            <a:spLocks noChangeArrowheads="1"/>
          </p:cNvSpPr>
          <p:nvPr/>
        </p:nvSpPr>
        <p:spPr bwMode="auto">
          <a:xfrm>
            <a:off x="0" y="5734050"/>
            <a:ext cx="1196975" cy="338138"/>
          </a:xfrm>
          <a:prstGeom prst="rect">
            <a:avLst/>
          </a:prstGeom>
          <a:solidFill>
            <a:srgbClr val="FFFFFF"/>
          </a:solidFill>
          <a:ln w="9525">
            <a:noFill/>
            <a:miter lim="800000"/>
            <a:headEnd/>
            <a:tailEnd/>
          </a:ln>
        </p:spPr>
        <p:txBody>
          <a:bodyPr lIns="0" tIns="0" rIns="0" bIns="0"/>
          <a:lstStyle/>
          <a:p>
            <a:pPr algn="ctr">
              <a:lnSpc>
                <a:spcPct val="90000"/>
              </a:lnSpc>
              <a:spcBef>
                <a:spcPct val="20000"/>
              </a:spcBef>
            </a:pPr>
            <a:r>
              <a:rPr lang="ru-RU" sz="1200" b="1"/>
              <a:t>Продавец жилья</a:t>
            </a:r>
          </a:p>
        </p:txBody>
      </p:sp>
      <p:pic>
        <p:nvPicPr>
          <p:cNvPr id="22531" name="Picture 8"/>
          <p:cNvPicPr>
            <a:picLocks noChangeAspect="1" noChangeArrowheads="1"/>
          </p:cNvPicPr>
          <p:nvPr/>
        </p:nvPicPr>
        <p:blipFill>
          <a:blip r:embed="rId2"/>
          <a:srcRect/>
          <a:stretch>
            <a:fillRect/>
          </a:stretch>
        </p:blipFill>
        <p:spPr bwMode="auto">
          <a:xfrm>
            <a:off x="3132138" y="1125538"/>
            <a:ext cx="1341437" cy="936625"/>
          </a:xfrm>
          <a:prstGeom prst="rect">
            <a:avLst/>
          </a:prstGeom>
          <a:noFill/>
          <a:ln w="9525">
            <a:noFill/>
            <a:miter lim="800000"/>
            <a:headEnd/>
            <a:tailEnd/>
          </a:ln>
        </p:spPr>
      </p:pic>
      <p:sp>
        <p:nvSpPr>
          <p:cNvPr id="22532" name="AutoShape 9"/>
          <p:cNvSpPr>
            <a:spLocks noChangeArrowheads="1"/>
          </p:cNvSpPr>
          <p:nvPr/>
        </p:nvSpPr>
        <p:spPr bwMode="auto">
          <a:xfrm>
            <a:off x="4572000" y="1196975"/>
            <a:ext cx="2736850" cy="647700"/>
          </a:xfrm>
          <a:prstGeom prst="roundRect">
            <a:avLst>
              <a:gd name="adj" fmla="val 16667"/>
            </a:avLst>
          </a:prstGeom>
          <a:solidFill>
            <a:srgbClr val="FFCC99"/>
          </a:solidFill>
          <a:ln w="9525" algn="ctr">
            <a:solidFill>
              <a:srgbClr val="000000"/>
            </a:solidFill>
            <a:round/>
            <a:headEnd/>
            <a:tailEnd/>
          </a:ln>
        </p:spPr>
        <p:txBody>
          <a:bodyPr lIns="0" tIns="0" rIns="0" bIns="0"/>
          <a:lstStyle/>
          <a:p>
            <a:pPr algn="ctr">
              <a:lnSpc>
                <a:spcPct val="90000"/>
              </a:lnSpc>
              <a:spcBef>
                <a:spcPct val="20000"/>
              </a:spcBef>
            </a:pPr>
            <a:endParaRPr lang="ru-RU" sz="300" b="1">
              <a:latin typeface="Times New Roman" pitchFamily="18" charset="0"/>
            </a:endParaRPr>
          </a:p>
          <a:p>
            <a:pPr algn="ctr">
              <a:lnSpc>
                <a:spcPct val="90000"/>
              </a:lnSpc>
              <a:spcBef>
                <a:spcPct val="20000"/>
              </a:spcBef>
            </a:pPr>
            <a:r>
              <a:rPr lang="ru-RU" sz="1200" b="1"/>
              <a:t>Семья молодых специалистов – претендент на участие в Программе</a:t>
            </a:r>
          </a:p>
        </p:txBody>
      </p:sp>
      <p:sp>
        <p:nvSpPr>
          <p:cNvPr id="22533" name="Text Box 10"/>
          <p:cNvSpPr txBox="1">
            <a:spLocks noChangeArrowheads="1"/>
          </p:cNvSpPr>
          <p:nvPr/>
        </p:nvSpPr>
        <p:spPr bwMode="auto">
          <a:xfrm>
            <a:off x="971550" y="1700213"/>
            <a:ext cx="2005013" cy="585787"/>
          </a:xfrm>
          <a:prstGeom prst="rect">
            <a:avLst/>
          </a:prstGeom>
          <a:solidFill>
            <a:srgbClr val="FFFFFF"/>
          </a:solidFill>
          <a:ln w="9525">
            <a:noFill/>
            <a:miter lim="800000"/>
            <a:headEnd/>
            <a:tailEnd/>
          </a:ln>
        </p:spPr>
        <p:txBody>
          <a:bodyPr lIns="0" tIns="0" rIns="0" bIns="0"/>
          <a:lstStyle/>
          <a:p>
            <a:pPr algn="ctr">
              <a:lnSpc>
                <a:spcPct val="90000"/>
              </a:lnSpc>
              <a:spcBef>
                <a:spcPct val="20000"/>
              </a:spcBef>
            </a:pPr>
            <a:r>
              <a:rPr lang="ru-RU" sz="1200" b="1"/>
              <a:t>Открытие счета для зачисления социальной выплаты</a:t>
            </a:r>
          </a:p>
          <a:p>
            <a:pPr>
              <a:lnSpc>
                <a:spcPct val="90000"/>
              </a:lnSpc>
              <a:spcBef>
                <a:spcPct val="20000"/>
              </a:spcBef>
            </a:pPr>
            <a:endParaRPr lang="ru-RU" sz="1200" b="1"/>
          </a:p>
        </p:txBody>
      </p:sp>
      <p:pic>
        <p:nvPicPr>
          <p:cNvPr id="22534" name="Picture 11"/>
          <p:cNvPicPr>
            <a:picLocks noChangeAspect="1" noChangeArrowheads="1"/>
          </p:cNvPicPr>
          <p:nvPr/>
        </p:nvPicPr>
        <p:blipFill>
          <a:blip r:embed="rId3"/>
          <a:srcRect/>
          <a:stretch>
            <a:fillRect/>
          </a:stretch>
        </p:blipFill>
        <p:spPr bwMode="auto">
          <a:xfrm>
            <a:off x="323850" y="2492375"/>
            <a:ext cx="1371600" cy="1301750"/>
          </a:xfrm>
          <a:prstGeom prst="rect">
            <a:avLst/>
          </a:prstGeom>
          <a:noFill/>
          <a:ln w="9525">
            <a:noFill/>
            <a:miter lim="800000"/>
            <a:headEnd/>
            <a:tailEnd/>
          </a:ln>
        </p:spPr>
      </p:pic>
      <p:pic>
        <p:nvPicPr>
          <p:cNvPr id="22535" name="Picture 12" descr="j0185604"/>
          <p:cNvPicPr>
            <a:picLocks noChangeAspect="1" noChangeArrowheads="1"/>
          </p:cNvPicPr>
          <p:nvPr/>
        </p:nvPicPr>
        <p:blipFill>
          <a:blip r:embed="rId4"/>
          <a:srcRect/>
          <a:stretch>
            <a:fillRect/>
          </a:stretch>
        </p:blipFill>
        <p:spPr bwMode="auto">
          <a:xfrm>
            <a:off x="107950" y="4868863"/>
            <a:ext cx="750888" cy="812800"/>
          </a:xfrm>
          <a:prstGeom prst="rect">
            <a:avLst/>
          </a:prstGeom>
          <a:noFill/>
          <a:ln w="9525">
            <a:noFill/>
            <a:miter lim="800000"/>
            <a:headEnd/>
            <a:tailEnd/>
          </a:ln>
        </p:spPr>
      </p:pic>
      <p:pic>
        <p:nvPicPr>
          <p:cNvPr id="22536" name="Picture 13"/>
          <p:cNvPicPr>
            <a:picLocks noChangeAspect="1" noChangeArrowheads="1"/>
          </p:cNvPicPr>
          <p:nvPr/>
        </p:nvPicPr>
        <p:blipFill>
          <a:blip r:embed="rId5"/>
          <a:srcRect/>
          <a:stretch>
            <a:fillRect/>
          </a:stretch>
        </p:blipFill>
        <p:spPr bwMode="auto">
          <a:xfrm>
            <a:off x="1476375" y="4724400"/>
            <a:ext cx="844550" cy="914400"/>
          </a:xfrm>
          <a:prstGeom prst="rect">
            <a:avLst/>
          </a:prstGeom>
          <a:noFill/>
          <a:ln w="9525">
            <a:noFill/>
            <a:miter lim="800000"/>
            <a:headEnd/>
            <a:tailEnd/>
          </a:ln>
        </p:spPr>
      </p:pic>
      <p:pic>
        <p:nvPicPr>
          <p:cNvPr id="22537" name="Picture 14" descr="MC900197430[1]"/>
          <p:cNvPicPr>
            <a:picLocks noChangeAspect="1" noChangeArrowheads="1"/>
          </p:cNvPicPr>
          <p:nvPr/>
        </p:nvPicPr>
        <p:blipFill>
          <a:blip r:embed="rId6"/>
          <a:srcRect/>
          <a:stretch>
            <a:fillRect/>
          </a:stretch>
        </p:blipFill>
        <p:spPr bwMode="auto">
          <a:xfrm>
            <a:off x="2771775" y="3213100"/>
            <a:ext cx="1011238" cy="912813"/>
          </a:xfrm>
          <a:prstGeom prst="rect">
            <a:avLst/>
          </a:prstGeom>
          <a:noFill/>
          <a:ln w="9525">
            <a:noFill/>
            <a:miter lim="800000"/>
            <a:headEnd/>
            <a:tailEnd/>
          </a:ln>
        </p:spPr>
      </p:pic>
      <p:pic>
        <p:nvPicPr>
          <p:cNvPr id="22538" name="Picture 15" descr="MC900183438[1]"/>
          <p:cNvPicPr>
            <a:picLocks noChangeAspect="1" noChangeArrowheads="1"/>
          </p:cNvPicPr>
          <p:nvPr/>
        </p:nvPicPr>
        <p:blipFill>
          <a:blip r:embed="rId7"/>
          <a:srcRect/>
          <a:stretch>
            <a:fillRect/>
          </a:stretch>
        </p:blipFill>
        <p:spPr bwMode="auto">
          <a:xfrm>
            <a:off x="5357813" y="2857500"/>
            <a:ext cx="1527175" cy="1312863"/>
          </a:xfrm>
          <a:prstGeom prst="rect">
            <a:avLst/>
          </a:prstGeom>
          <a:noFill/>
          <a:ln w="9525">
            <a:noFill/>
            <a:miter lim="800000"/>
            <a:headEnd/>
            <a:tailEnd/>
          </a:ln>
        </p:spPr>
      </p:pic>
      <p:pic>
        <p:nvPicPr>
          <p:cNvPr id="22539" name="Picture 16"/>
          <p:cNvPicPr>
            <a:picLocks noChangeAspect="1" noChangeArrowheads="1"/>
          </p:cNvPicPr>
          <p:nvPr/>
        </p:nvPicPr>
        <p:blipFill>
          <a:blip r:embed="rId8"/>
          <a:srcRect/>
          <a:stretch>
            <a:fillRect/>
          </a:stretch>
        </p:blipFill>
        <p:spPr bwMode="auto">
          <a:xfrm>
            <a:off x="7297738" y="3068638"/>
            <a:ext cx="1644650" cy="1439862"/>
          </a:xfrm>
          <a:prstGeom prst="rect">
            <a:avLst/>
          </a:prstGeom>
          <a:noFill/>
          <a:ln w="9525">
            <a:noFill/>
            <a:miter lim="800000"/>
            <a:headEnd/>
            <a:tailEnd/>
          </a:ln>
        </p:spPr>
      </p:pic>
      <p:sp>
        <p:nvSpPr>
          <p:cNvPr id="22540" name="Line 17"/>
          <p:cNvSpPr>
            <a:spLocks noChangeShapeType="1"/>
          </p:cNvSpPr>
          <p:nvPr/>
        </p:nvSpPr>
        <p:spPr bwMode="auto">
          <a:xfrm flipH="1">
            <a:off x="982663" y="1628775"/>
            <a:ext cx="2149475" cy="0"/>
          </a:xfrm>
          <a:prstGeom prst="line">
            <a:avLst/>
          </a:prstGeom>
          <a:noFill/>
          <a:ln w="38100">
            <a:solidFill>
              <a:srgbClr val="000000"/>
            </a:solidFill>
            <a:round/>
            <a:headEnd/>
            <a:tailEnd/>
          </a:ln>
        </p:spPr>
        <p:txBody>
          <a:bodyPr/>
          <a:lstStyle/>
          <a:p>
            <a:endParaRPr lang="ru-RU"/>
          </a:p>
        </p:txBody>
      </p:sp>
      <p:sp>
        <p:nvSpPr>
          <p:cNvPr id="22541" name="Line 18"/>
          <p:cNvSpPr>
            <a:spLocks noChangeShapeType="1"/>
          </p:cNvSpPr>
          <p:nvPr/>
        </p:nvSpPr>
        <p:spPr bwMode="auto">
          <a:xfrm flipH="1">
            <a:off x="982663" y="1628775"/>
            <a:ext cx="0" cy="819150"/>
          </a:xfrm>
          <a:prstGeom prst="line">
            <a:avLst/>
          </a:prstGeom>
          <a:noFill/>
          <a:ln w="38100">
            <a:solidFill>
              <a:srgbClr val="000000"/>
            </a:solidFill>
            <a:round/>
            <a:headEnd/>
            <a:tailEnd type="triangle" w="lg" len="lg"/>
          </a:ln>
        </p:spPr>
        <p:txBody>
          <a:bodyPr/>
          <a:lstStyle/>
          <a:p>
            <a:endParaRPr lang="ru-RU"/>
          </a:p>
        </p:txBody>
      </p:sp>
      <p:sp>
        <p:nvSpPr>
          <p:cNvPr id="22542" name="Line 19"/>
          <p:cNvSpPr>
            <a:spLocks noChangeShapeType="1"/>
          </p:cNvSpPr>
          <p:nvPr/>
        </p:nvSpPr>
        <p:spPr bwMode="auto">
          <a:xfrm>
            <a:off x="982663" y="3716338"/>
            <a:ext cx="0" cy="360362"/>
          </a:xfrm>
          <a:prstGeom prst="line">
            <a:avLst/>
          </a:prstGeom>
          <a:noFill/>
          <a:ln w="38100">
            <a:solidFill>
              <a:srgbClr val="000000"/>
            </a:solidFill>
            <a:round/>
            <a:headEnd/>
            <a:tailEnd/>
          </a:ln>
        </p:spPr>
        <p:txBody>
          <a:bodyPr/>
          <a:lstStyle/>
          <a:p>
            <a:endParaRPr lang="ru-RU"/>
          </a:p>
        </p:txBody>
      </p:sp>
      <p:sp>
        <p:nvSpPr>
          <p:cNvPr id="22543" name="Line 20"/>
          <p:cNvSpPr>
            <a:spLocks noChangeShapeType="1"/>
          </p:cNvSpPr>
          <p:nvPr/>
        </p:nvSpPr>
        <p:spPr bwMode="auto">
          <a:xfrm>
            <a:off x="384175" y="4076700"/>
            <a:ext cx="1397000" cy="0"/>
          </a:xfrm>
          <a:prstGeom prst="line">
            <a:avLst/>
          </a:prstGeom>
          <a:noFill/>
          <a:ln w="38100">
            <a:solidFill>
              <a:srgbClr val="000000"/>
            </a:solidFill>
            <a:round/>
            <a:headEnd/>
            <a:tailEnd/>
          </a:ln>
        </p:spPr>
        <p:txBody>
          <a:bodyPr/>
          <a:lstStyle/>
          <a:p>
            <a:endParaRPr lang="ru-RU"/>
          </a:p>
        </p:txBody>
      </p:sp>
      <p:sp>
        <p:nvSpPr>
          <p:cNvPr id="22544" name="Line 21"/>
          <p:cNvSpPr>
            <a:spLocks noChangeShapeType="1"/>
          </p:cNvSpPr>
          <p:nvPr/>
        </p:nvSpPr>
        <p:spPr bwMode="auto">
          <a:xfrm>
            <a:off x="384175" y="4076700"/>
            <a:ext cx="0" cy="800100"/>
          </a:xfrm>
          <a:prstGeom prst="line">
            <a:avLst/>
          </a:prstGeom>
          <a:noFill/>
          <a:ln w="38100">
            <a:solidFill>
              <a:srgbClr val="000000"/>
            </a:solidFill>
            <a:round/>
            <a:headEnd/>
            <a:tailEnd type="triangle" w="lg" len="lg"/>
          </a:ln>
        </p:spPr>
        <p:txBody>
          <a:bodyPr/>
          <a:lstStyle/>
          <a:p>
            <a:endParaRPr lang="ru-RU"/>
          </a:p>
        </p:txBody>
      </p:sp>
      <p:sp>
        <p:nvSpPr>
          <p:cNvPr id="22545" name="Line 22"/>
          <p:cNvSpPr>
            <a:spLocks noChangeShapeType="1"/>
          </p:cNvSpPr>
          <p:nvPr/>
        </p:nvSpPr>
        <p:spPr bwMode="auto">
          <a:xfrm>
            <a:off x="1781175" y="4076700"/>
            <a:ext cx="0" cy="800100"/>
          </a:xfrm>
          <a:prstGeom prst="line">
            <a:avLst/>
          </a:prstGeom>
          <a:noFill/>
          <a:ln w="38100">
            <a:solidFill>
              <a:srgbClr val="000000"/>
            </a:solidFill>
            <a:round/>
            <a:headEnd/>
            <a:tailEnd type="triangle" w="lg" len="lg"/>
          </a:ln>
        </p:spPr>
        <p:txBody>
          <a:bodyPr/>
          <a:lstStyle/>
          <a:p>
            <a:endParaRPr lang="ru-RU"/>
          </a:p>
        </p:txBody>
      </p:sp>
      <p:sp>
        <p:nvSpPr>
          <p:cNvPr id="22546" name="Text Box 23"/>
          <p:cNvSpPr txBox="1">
            <a:spLocks noChangeArrowheads="1"/>
          </p:cNvSpPr>
          <p:nvPr/>
        </p:nvSpPr>
        <p:spPr bwMode="auto">
          <a:xfrm>
            <a:off x="517525" y="4149725"/>
            <a:ext cx="1196975" cy="719138"/>
          </a:xfrm>
          <a:prstGeom prst="rect">
            <a:avLst/>
          </a:prstGeom>
          <a:solidFill>
            <a:srgbClr val="FFFFFF"/>
          </a:solidFill>
          <a:ln w="9525">
            <a:noFill/>
            <a:miter lim="800000"/>
            <a:headEnd/>
            <a:tailEnd/>
          </a:ln>
        </p:spPr>
        <p:txBody>
          <a:bodyPr lIns="0" tIns="0" rIns="0" bIns="0"/>
          <a:lstStyle/>
          <a:p>
            <a:pPr algn="ctr">
              <a:lnSpc>
                <a:spcPct val="90000"/>
              </a:lnSpc>
              <a:spcBef>
                <a:spcPct val="20000"/>
              </a:spcBef>
            </a:pPr>
            <a:r>
              <a:rPr lang="ru-RU" sz="1300" b="1"/>
              <a:t>Перечисление социальной выплаты на счет:</a:t>
            </a:r>
          </a:p>
          <a:p>
            <a:pPr>
              <a:lnSpc>
                <a:spcPct val="90000"/>
              </a:lnSpc>
              <a:spcBef>
                <a:spcPct val="20000"/>
              </a:spcBef>
            </a:pPr>
            <a:endParaRPr lang="ru-RU" sz="1300" b="1"/>
          </a:p>
        </p:txBody>
      </p:sp>
      <p:sp>
        <p:nvSpPr>
          <p:cNvPr id="22547" name="Text Box 24"/>
          <p:cNvSpPr txBox="1">
            <a:spLocks noChangeArrowheads="1"/>
          </p:cNvSpPr>
          <p:nvPr/>
        </p:nvSpPr>
        <p:spPr bwMode="auto">
          <a:xfrm>
            <a:off x="1258888" y="5661025"/>
            <a:ext cx="2449512" cy="554038"/>
          </a:xfrm>
          <a:prstGeom prst="rect">
            <a:avLst/>
          </a:prstGeom>
          <a:solidFill>
            <a:srgbClr val="FFFFFF"/>
          </a:solidFill>
          <a:ln w="9525">
            <a:noFill/>
            <a:miter lim="800000"/>
            <a:headEnd/>
            <a:tailEnd/>
          </a:ln>
        </p:spPr>
        <p:txBody>
          <a:bodyPr lIns="0" tIns="0" rIns="0" bIns="0"/>
          <a:lstStyle/>
          <a:p>
            <a:pPr algn="ctr">
              <a:lnSpc>
                <a:spcPct val="90000"/>
              </a:lnSpc>
              <a:spcBef>
                <a:spcPct val="20000"/>
              </a:spcBef>
            </a:pPr>
            <a:r>
              <a:rPr lang="ru-RU" sz="1000" b="1"/>
              <a:t>Подрядчик или продавец стройматериалов (при строительстве собственными силами)</a:t>
            </a:r>
          </a:p>
        </p:txBody>
      </p:sp>
      <p:sp>
        <p:nvSpPr>
          <p:cNvPr id="22548" name="Line 25"/>
          <p:cNvSpPr>
            <a:spLocks noChangeShapeType="1"/>
          </p:cNvSpPr>
          <p:nvPr/>
        </p:nvSpPr>
        <p:spPr bwMode="auto">
          <a:xfrm flipH="1">
            <a:off x="1581150" y="3357563"/>
            <a:ext cx="1462088" cy="0"/>
          </a:xfrm>
          <a:prstGeom prst="line">
            <a:avLst/>
          </a:prstGeom>
          <a:noFill/>
          <a:ln w="38100">
            <a:solidFill>
              <a:srgbClr val="000000"/>
            </a:solidFill>
            <a:round/>
            <a:headEnd/>
            <a:tailEnd type="triangle" w="lg" len="lg"/>
          </a:ln>
        </p:spPr>
        <p:txBody>
          <a:bodyPr/>
          <a:lstStyle/>
          <a:p>
            <a:endParaRPr lang="ru-RU"/>
          </a:p>
        </p:txBody>
      </p:sp>
      <p:sp>
        <p:nvSpPr>
          <p:cNvPr id="22549" name="Text Box 26"/>
          <p:cNvSpPr txBox="1">
            <a:spLocks noChangeArrowheads="1"/>
          </p:cNvSpPr>
          <p:nvPr/>
        </p:nvSpPr>
        <p:spPr bwMode="auto">
          <a:xfrm>
            <a:off x="1781175" y="3429000"/>
            <a:ext cx="1206500" cy="576263"/>
          </a:xfrm>
          <a:prstGeom prst="rect">
            <a:avLst/>
          </a:prstGeom>
          <a:solidFill>
            <a:srgbClr val="FFFFFF"/>
          </a:solidFill>
          <a:ln w="9525">
            <a:noFill/>
            <a:miter lim="800000"/>
            <a:headEnd/>
            <a:tailEnd/>
          </a:ln>
        </p:spPr>
        <p:txBody>
          <a:bodyPr lIns="0" tIns="0" rIns="0" bIns="0"/>
          <a:lstStyle/>
          <a:p>
            <a:pPr algn="ctr">
              <a:lnSpc>
                <a:spcPct val="90000"/>
              </a:lnSpc>
              <a:spcBef>
                <a:spcPct val="20000"/>
              </a:spcBef>
            </a:pPr>
            <a:r>
              <a:rPr lang="ru-RU" sz="1100" b="1"/>
              <a:t>Перечисление социальной </a:t>
            </a:r>
          </a:p>
          <a:p>
            <a:pPr algn="ctr">
              <a:lnSpc>
                <a:spcPct val="90000"/>
              </a:lnSpc>
              <a:spcBef>
                <a:spcPct val="20000"/>
              </a:spcBef>
            </a:pPr>
            <a:r>
              <a:rPr lang="ru-RU" sz="1100" b="1"/>
              <a:t>выплаты</a:t>
            </a:r>
          </a:p>
          <a:p>
            <a:pPr>
              <a:lnSpc>
                <a:spcPct val="90000"/>
              </a:lnSpc>
              <a:spcBef>
                <a:spcPct val="20000"/>
              </a:spcBef>
            </a:pPr>
            <a:endParaRPr lang="ru-RU" sz="1100" b="1"/>
          </a:p>
        </p:txBody>
      </p:sp>
      <p:sp>
        <p:nvSpPr>
          <p:cNvPr id="22550" name="Line 27"/>
          <p:cNvSpPr>
            <a:spLocks noChangeShapeType="1"/>
          </p:cNvSpPr>
          <p:nvPr/>
        </p:nvSpPr>
        <p:spPr bwMode="auto">
          <a:xfrm>
            <a:off x="4173538" y="3429000"/>
            <a:ext cx="1328737" cy="0"/>
          </a:xfrm>
          <a:prstGeom prst="line">
            <a:avLst/>
          </a:prstGeom>
          <a:noFill/>
          <a:ln w="38100">
            <a:solidFill>
              <a:srgbClr val="000000"/>
            </a:solidFill>
            <a:round/>
            <a:headEnd/>
            <a:tailEnd type="triangle" w="lg" len="lg"/>
          </a:ln>
        </p:spPr>
        <p:txBody>
          <a:bodyPr/>
          <a:lstStyle/>
          <a:p>
            <a:endParaRPr lang="ru-RU"/>
          </a:p>
        </p:txBody>
      </p:sp>
      <p:sp>
        <p:nvSpPr>
          <p:cNvPr id="22551" name="Text Box 28"/>
          <p:cNvSpPr txBox="1">
            <a:spLocks noChangeArrowheads="1"/>
          </p:cNvSpPr>
          <p:nvPr/>
        </p:nvSpPr>
        <p:spPr bwMode="auto">
          <a:xfrm>
            <a:off x="3929063" y="3643313"/>
            <a:ext cx="1643062" cy="1000125"/>
          </a:xfrm>
          <a:prstGeom prst="rect">
            <a:avLst/>
          </a:prstGeom>
          <a:solidFill>
            <a:srgbClr val="FFFFFF"/>
          </a:solidFill>
          <a:ln w="9525">
            <a:noFill/>
            <a:miter lim="800000"/>
            <a:headEnd/>
            <a:tailEnd/>
          </a:ln>
        </p:spPr>
        <p:txBody>
          <a:bodyPr lIns="0" tIns="0" rIns="0" bIns="0"/>
          <a:lstStyle/>
          <a:p>
            <a:pPr>
              <a:lnSpc>
                <a:spcPct val="90000"/>
              </a:lnSpc>
              <a:spcBef>
                <a:spcPct val="20000"/>
              </a:spcBef>
            </a:pPr>
            <a:r>
              <a:rPr lang="ru-RU" sz="1200" b="1"/>
              <a:t>В региональный орган управления АПК – список претендентов по муниципальному образованию</a:t>
            </a:r>
          </a:p>
          <a:p>
            <a:pPr>
              <a:lnSpc>
                <a:spcPct val="90000"/>
              </a:lnSpc>
              <a:spcBef>
                <a:spcPct val="20000"/>
              </a:spcBef>
            </a:pPr>
            <a:endParaRPr lang="ru-RU" sz="1200" b="1"/>
          </a:p>
        </p:txBody>
      </p:sp>
      <p:sp>
        <p:nvSpPr>
          <p:cNvPr id="22552" name="Text Box 29"/>
          <p:cNvSpPr txBox="1">
            <a:spLocks noChangeArrowheads="1"/>
          </p:cNvSpPr>
          <p:nvPr/>
        </p:nvSpPr>
        <p:spPr bwMode="auto">
          <a:xfrm>
            <a:off x="6443663" y="1916113"/>
            <a:ext cx="1727200" cy="727075"/>
          </a:xfrm>
          <a:prstGeom prst="rect">
            <a:avLst/>
          </a:prstGeom>
          <a:solidFill>
            <a:srgbClr val="FFFFFF"/>
          </a:solidFill>
          <a:ln w="9525">
            <a:noFill/>
            <a:miter lim="800000"/>
            <a:headEnd/>
            <a:tailEnd/>
          </a:ln>
        </p:spPr>
        <p:txBody>
          <a:bodyPr lIns="0" tIns="0" rIns="0" bIns="0"/>
          <a:lstStyle/>
          <a:p>
            <a:pPr algn="ctr">
              <a:lnSpc>
                <a:spcPct val="90000"/>
              </a:lnSpc>
              <a:spcBef>
                <a:spcPct val="20000"/>
              </a:spcBef>
            </a:pPr>
            <a:r>
              <a:rPr lang="ru-RU" sz="1200" b="1"/>
              <a:t>Перечисление субсидий из федерального бюджета</a:t>
            </a:r>
          </a:p>
          <a:p>
            <a:pPr>
              <a:lnSpc>
                <a:spcPct val="90000"/>
              </a:lnSpc>
              <a:spcBef>
                <a:spcPct val="20000"/>
              </a:spcBef>
            </a:pPr>
            <a:endParaRPr lang="ru-RU" sz="1200" b="1"/>
          </a:p>
        </p:txBody>
      </p:sp>
      <p:sp>
        <p:nvSpPr>
          <p:cNvPr id="22553" name="Line 30"/>
          <p:cNvSpPr>
            <a:spLocks noChangeShapeType="1"/>
          </p:cNvSpPr>
          <p:nvPr/>
        </p:nvSpPr>
        <p:spPr bwMode="auto">
          <a:xfrm>
            <a:off x="6156325" y="2636838"/>
            <a:ext cx="2016125" cy="0"/>
          </a:xfrm>
          <a:prstGeom prst="line">
            <a:avLst/>
          </a:prstGeom>
          <a:noFill/>
          <a:ln w="38100">
            <a:solidFill>
              <a:srgbClr val="000000"/>
            </a:solidFill>
            <a:round/>
            <a:headEnd/>
            <a:tailEnd/>
          </a:ln>
        </p:spPr>
        <p:txBody>
          <a:bodyPr/>
          <a:lstStyle/>
          <a:p>
            <a:endParaRPr lang="ru-RU"/>
          </a:p>
        </p:txBody>
      </p:sp>
      <p:sp>
        <p:nvSpPr>
          <p:cNvPr id="22554" name="Text Box 31"/>
          <p:cNvSpPr txBox="1">
            <a:spLocks noChangeArrowheads="1"/>
          </p:cNvSpPr>
          <p:nvPr/>
        </p:nvSpPr>
        <p:spPr bwMode="auto">
          <a:xfrm>
            <a:off x="3492500" y="5013325"/>
            <a:ext cx="2859088" cy="630238"/>
          </a:xfrm>
          <a:prstGeom prst="rect">
            <a:avLst/>
          </a:prstGeom>
          <a:solidFill>
            <a:srgbClr val="FFFFFF"/>
          </a:solidFill>
          <a:ln w="9525">
            <a:noFill/>
            <a:miter lim="800000"/>
            <a:headEnd/>
            <a:tailEnd/>
          </a:ln>
        </p:spPr>
        <p:txBody>
          <a:bodyPr lIns="0" tIns="0" rIns="0" bIns="0"/>
          <a:lstStyle/>
          <a:p>
            <a:pPr>
              <a:lnSpc>
                <a:spcPct val="90000"/>
              </a:lnSpc>
              <a:spcBef>
                <a:spcPct val="20000"/>
              </a:spcBef>
            </a:pPr>
            <a:r>
              <a:rPr lang="ru-RU" sz="1100" b="1"/>
              <a:t>Утвержденный список участников Программы, свидетельства, перечисление средств федерального и регионального бюджетов*</a:t>
            </a:r>
          </a:p>
          <a:p>
            <a:pPr>
              <a:lnSpc>
                <a:spcPct val="90000"/>
              </a:lnSpc>
              <a:spcBef>
                <a:spcPct val="20000"/>
              </a:spcBef>
            </a:pPr>
            <a:endParaRPr lang="ru-RU" sz="1100" b="1"/>
          </a:p>
        </p:txBody>
      </p:sp>
      <p:sp>
        <p:nvSpPr>
          <p:cNvPr id="22555" name="AutoShape 32"/>
          <p:cNvSpPr>
            <a:spLocks/>
          </p:cNvSpPr>
          <p:nvPr/>
        </p:nvSpPr>
        <p:spPr bwMode="auto">
          <a:xfrm>
            <a:off x="7629525" y="4724400"/>
            <a:ext cx="1262063" cy="609600"/>
          </a:xfrm>
          <a:prstGeom prst="callout2">
            <a:avLst>
              <a:gd name="adj1" fmla="val 18750"/>
              <a:gd name="adj2" fmla="val -5574"/>
              <a:gd name="adj3" fmla="val 18750"/>
              <a:gd name="adj4" fmla="val -40532"/>
              <a:gd name="adj5" fmla="val -192449"/>
              <a:gd name="adj6" fmla="val -48315"/>
            </a:avLst>
          </a:prstGeom>
          <a:solidFill>
            <a:srgbClr val="FFFFFF"/>
          </a:solidFill>
          <a:ln w="50800">
            <a:solidFill>
              <a:srgbClr val="000000"/>
            </a:solidFill>
            <a:miter lim="800000"/>
            <a:headEnd/>
            <a:tailEnd/>
          </a:ln>
        </p:spPr>
        <p:txBody>
          <a:bodyPr lIns="0" tIns="0" rIns="0" bIns="0"/>
          <a:lstStyle/>
          <a:p>
            <a:pPr>
              <a:lnSpc>
                <a:spcPct val="90000"/>
              </a:lnSpc>
              <a:spcBef>
                <a:spcPct val="20000"/>
              </a:spcBef>
            </a:pPr>
            <a:r>
              <a:rPr lang="ru-RU" sz="1400" b="1"/>
              <a:t>Заключение соглашения с МСХ РФ</a:t>
            </a:r>
          </a:p>
        </p:txBody>
      </p:sp>
      <p:sp>
        <p:nvSpPr>
          <p:cNvPr id="22556" name="Line 33"/>
          <p:cNvSpPr>
            <a:spLocks noChangeShapeType="1"/>
          </p:cNvSpPr>
          <p:nvPr/>
        </p:nvSpPr>
        <p:spPr bwMode="auto">
          <a:xfrm>
            <a:off x="6765925" y="3500438"/>
            <a:ext cx="596900" cy="0"/>
          </a:xfrm>
          <a:prstGeom prst="line">
            <a:avLst/>
          </a:prstGeom>
          <a:noFill/>
          <a:ln w="38100">
            <a:solidFill>
              <a:srgbClr val="000000"/>
            </a:solidFill>
            <a:round/>
            <a:headEnd type="triangle" w="lg" len="lg"/>
            <a:tailEnd type="triangle" w="lg" len="lg"/>
          </a:ln>
        </p:spPr>
        <p:txBody>
          <a:bodyPr/>
          <a:lstStyle/>
          <a:p>
            <a:endParaRPr lang="ru-RU"/>
          </a:p>
        </p:txBody>
      </p:sp>
      <p:sp>
        <p:nvSpPr>
          <p:cNvPr id="22557" name="Line 34"/>
          <p:cNvSpPr>
            <a:spLocks noChangeShapeType="1"/>
          </p:cNvSpPr>
          <p:nvPr/>
        </p:nvSpPr>
        <p:spPr bwMode="auto">
          <a:xfrm>
            <a:off x="3508375" y="4941888"/>
            <a:ext cx="2532063" cy="0"/>
          </a:xfrm>
          <a:prstGeom prst="line">
            <a:avLst/>
          </a:prstGeom>
          <a:noFill/>
          <a:ln w="38100">
            <a:solidFill>
              <a:srgbClr val="000000"/>
            </a:solidFill>
            <a:round/>
            <a:headEnd/>
            <a:tailEnd/>
          </a:ln>
        </p:spPr>
        <p:txBody>
          <a:bodyPr/>
          <a:lstStyle/>
          <a:p>
            <a:endParaRPr lang="ru-RU"/>
          </a:p>
        </p:txBody>
      </p:sp>
      <p:sp>
        <p:nvSpPr>
          <p:cNvPr id="22558" name="Line 35"/>
          <p:cNvSpPr>
            <a:spLocks noChangeShapeType="1"/>
          </p:cNvSpPr>
          <p:nvPr/>
        </p:nvSpPr>
        <p:spPr bwMode="auto">
          <a:xfrm>
            <a:off x="6034088" y="4221163"/>
            <a:ext cx="0" cy="720725"/>
          </a:xfrm>
          <a:prstGeom prst="line">
            <a:avLst/>
          </a:prstGeom>
          <a:noFill/>
          <a:ln w="38100">
            <a:solidFill>
              <a:srgbClr val="000000"/>
            </a:solidFill>
            <a:round/>
            <a:headEnd/>
            <a:tailEnd/>
          </a:ln>
        </p:spPr>
        <p:txBody>
          <a:bodyPr/>
          <a:lstStyle/>
          <a:p>
            <a:endParaRPr lang="ru-RU"/>
          </a:p>
        </p:txBody>
      </p:sp>
      <p:sp>
        <p:nvSpPr>
          <p:cNvPr id="22559" name="Line 36"/>
          <p:cNvSpPr>
            <a:spLocks noChangeShapeType="1"/>
          </p:cNvSpPr>
          <p:nvPr/>
        </p:nvSpPr>
        <p:spPr bwMode="auto">
          <a:xfrm flipV="1">
            <a:off x="3508375" y="4076700"/>
            <a:ext cx="0" cy="865188"/>
          </a:xfrm>
          <a:prstGeom prst="line">
            <a:avLst/>
          </a:prstGeom>
          <a:noFill/>
          <a:ln w="38100">
            <a:solidFill>
              <a:srgbClr val="000000"/>
            </a:solidFill>
            <a:round/>
            <a:headEnd/>
            <a:tailEnd type="triangle" w="lg" len="lg"/>
          </a:ln>
        </p:spPr>
        <p:txBody>
          <a:bodyPr/>
          <a:lstStyle/>
          <a:p>
            <a:endParaRPr lang="ru-RU"/>
          </a:p>
        </p:txBody>
      </p:sp>
      <p:sp>
        <p:nvSpPr>
          <p:cNvPr id="22560" name="Line 37"/>
          <p:cNvSpPr>
            <a:spLocks noChangeShapeType="1"/>
          </p:cNvSpPr>
          <p:nvPr/>
        </p:nvSpPr>
        <p:spPr bwMode="auto">
          <a:xfrm>
            <a:off x="6156325" y="2636838"/>
            <a:ext cx="11113" cy="385762"/>
          </a:xfrm>
          <a:prstGeom prst="line">
            <a:avLst/>
          </a:prstGeom>
          <a:noFill/>
          <a:ln w="38100">
            <a:solidFill>
              <a:srgbClr val="000000"/>
            </a:solidFill>
            <a:round/>
            <a:headEnd/>
            <a:tailEnd type="triangle" w="med" len="med"/>
          </a:ln>
        </p:spPr>
        <p:txBody>
          <a:bodyPr/>
          <a:lstStyle/>
          <a:p>
            <a:endParaRPr lang="ru-RU"/>
          </a:p>
        </p:txBody>
      </p:sp>
      <p:sp>
        <p:nvSpPr>
          <p:cNvPr id="22561" name="Line 38"/>
          <p:cNvSpPr>
            <a:spLocks noChangeShapeType="1"/>
          </p:cNvSpPr>
          <p:nvPr/>
        </p:nvSpPr>
        <p:spPr bwMode="auto">
          <a:xfrm flipV="1">
            <a:off x="8172450" y="2636838"/>
            <a:ext cx="12700" cy="431800"/>
          </a:xfrm>
          <a:prstGeom prst="line">
            <a:avLst/>
          </a:prstGeom>
          <a:noFill/>
          <a:ln w="38100">
            <a:solidFill>
              <a:srgbClr val="000000"/>
            </a:solidFill>
            <a:round/>
            <a:headEnd/>
            <a:tailEnd/>
          </a:ln>
        </p:spPr>
        <p:txBody>
          <a:bodyPr/>
          <a:lstStyle/>
          <a:p>
            <a:endParaRPr lang="ru-RU"/>
          </a:p>
        </p:txBody>
      </p:sp>
      <p:sp>
        <p:nvSpPr>
          <p:cNvPr id="22562" name="Line 40"/>
          <p:cNvSpPr>
            <a:spLocks noChangeShapeType="1"/>
          </p:cNvSpPr>
          <p:nvPr/>
        </p:nvSpPr>
        <p:spPr bwMode="auto">
          <a:xfrm>
            <a:off x="3708400" y="2060575"/>
            <a:ext cx="0" cy="1223963"/>
          </a:xfrm>
          <a:prstGeom prst="line">
            <a:avLst/>
          </a:prstGeom>
          <a:noFill/>
          <a:ln w="38100">
            <a:solidFill>
              <a:srgbClr val="000000"/>
            </a:solidFill>
            <a:round/>
            <a:headEnd/>
            <a:tailEnd type="triangle" w="lg" len="lg"/>
          </a:ln>
        </p:spPr>
        <p:txBody>
          <a:bodyPr/>
          <a:lstStyle/>
          <a:p>
            <a:endParaRPr lang="ru-RU"/>
          </a:p>
        </p:txBody>
      </p:sp>
      <p:sp>
        <p:nvSpPr>
          <p:cNvPr id="22563" name="Line 41"/>
          <p:cNvSpPr>
            <a:spLocks noChangeShapeType="1"/>
          </p:cNvSpPr>
          <p:nvPr/>
        </p:nvSpPr>
        <p:spPr bwMode="auto">
          <a:xfrm>
            <a:off x="3348038" y="2060575"/>
            <a:ext cx="0" cy="1160463"/>
          </a:xfrm>
          <a:prstGeom prst="line">
            <a:avLst/>
          </a:prstGeom>
          <a:noFill/>
          <a:ln w="38100">
            <a:solidFill>
              <a:srgbClr val="000000"/>
            </a:solidFill>
            <a:round/>
            <a:headEnd type="triangle" w="lg" len="lg"/>
            <a:tailEnd type="none" w="lg" len="lg"/>
          </a:ln>
        </p:spPr>
        <p:txBody>
          <a:bodyPr/>
          <a:lstStyle/>
          <a:p>
            <a:endParaRPr lang="ru-RU"/>
          </a:p>
        </p:txBody>
      </p:sp>
      <p:sp>
        <p:nvSpPr>
          <p:cNvPr id="22564" name="Text Box 42"/>
          <p:cNvSpPr txBox="1">
            <a:spLocks noChangeArrowheads="1"/>
          </p:cNvSpPr>
          <p:nvPr/>
        </p:nvSpPr>
        <p:spPr bwMode="auto">
          <a:xfrm>
            <a:off x="1763713" y="2349500"/>
            <a:ext cx="1462087" cy="719138"/>
          </a:xfrm>
          <a:prstGeom prst="rect">
            <a:avLst/>
          </a:prstGeom>
          <a:solidFill>
            <a:srgbClr val="FFFFFF"/>
          </a:solidFill>
          <a:ln w="9525">
            <a:noFill/>
            <a:miter lim="800000"/>
            <a:headEnd/>
            <a:tailEnd/>
          </a:ln>
        </p:spPr>
        <p:txBody>
          <a:bodyPr lIns="0" tIns="0" rIns="0" bIns="0"/>
          <a:lstStyle/>
          <a:p>
            <a:pPr algn="ctr">
              <a:lnSpc>
                <a:spcPct val="90000"/>
              </a:lnSpc>
              <a:spcBef>
                <a:spcPct val="20000"/>
              </a:spcBef>
            </a:pPr>
            <a:r>
              <a:rPr lang="ru-RU" sz="1100" b="1"/>
              <a:t>Уведомление о включении в список, вручение свидетельства</a:t>
            </a:r>
          </a:p>
          <a:p>
            <a:pPr>
              <a:lnSpc>
                <a:spcPct val="90000"/>
              </a:lnSpc>
              <a:spcBef>
                <a:spcPct val="20000"/>
              </a:spcBef>
            </a:pPr>
            <a:endParaRPr lang="ru-RU" sz="1100" b="1"/>
          </a:p>
        </p:txBody>
      </p:sp>
      <p:sp>
        <p:nvSpPr>
          <p:cNvPr id="22565" name="Text Box 43"/>
          <p:cNvSpPr txBox="1">
            <a:spLocks noChangeArrowheads="1"/>
          </p:cNvSpPr>
          <p:nvPr/>
        </p:nvSpPr>
        <p:spPr bwMode="auto">
          <a:xfrm>
            <a:off x="3857625" y="2143125"/>
            <a:ext cx="1722438" cy="785813"/>
          </a:xfrm>
          <a:prstGeom prst="rect">
            <a:avLst/>
          </a:prstGeom>
          <a:solidFill>
            <a:srgbClr val="FFFFFF"/>
          </a:solidFill>
          <a:ln w="9525">
            <a:noFill/>
            <a:miter lim="800000"/>
            <a:headEnd/>
            <a:tailEnd/>
          </a:ln>
        </p:spPr>
        <p:txBody>
          <a:bodyPr lIns="0" tIns="0" rIns="0" bIns="0"/>
          <a:lstStyle/>
          <a:p>
            <a:pPr algn="ctr">
              <a:lnSpc>
                <a:spcPct val="90000"/>
              </a:lnSpc>
              <a:spcBef>
                <a:spcPct val="20000"/>
              </a:spcBef>
            </a:pPr>
            <a:r>
              <a:rPr lang="ru-RU" sz="1100" b="1"/>
              <a:t>В орган местного самоуправления по месту жительства -  пакет документов для участия в Программе</a:t>
            </a:r>
          </a:p>
          <a:p>
            <a:pPr>
              <a:lnSpc>
                <a:spcPct val="90000"/>
              </a:lnSpc>
              <a:spcBef>
                <a:spcPct val="20000"/>
              </a:spcBef>
            </a:pPr>
            <a:endParaRPr lang="ru-RU" sz="1100" b="1"/>
          </a:p>
        </p:txBody>
      </p:sp>
      <p:sp>
        <p:nvSpPr>
          <p:cNvPr id="22566" name="Заголовок 1"/>
          <p:cNvSpPr>
            <a:spLocks/>
          </p:cNvSpPr>
          <p:nvPr/>
        </p:nvSpPr>
        <p:spPr bwMode="auto">
          <a:xfrm>
            <a:off x="250825" y="0"/>
            <a:ext cx="8893175" cy="1139825"/>
          </a:xfrm>
          <a:prstGeom prst="rect">
            <a:avLst/>
          </a:prstGeom>
          <a:noFill/>
          <a:ln w="9525">
            <a:noFill/>
            <a:miter lim="800000"/>
            <a:headEnd/>
            <a:tailEnd/>
          </a:ln>
        </p:spPr>
        <p:txBody>
          <a:bodyPr anchor="ctr"/>
          <a:lstStyle/>
          <a:p>
            <a:pPr algn="ctr"/>
            <a:r>
              <a:rPr lang="ru-RU" sz="2800">
                <a:solidFill>
                  <a:schemeClr val="tx2"/>
                </a:solidFill>
                <a:latin typeface="Garamond" pitchFamily="18" charset="0"/>
              </a:rPr>
              <a:t>Механизм предоставления социальной выплаты:</a:t>
            </a:r>
          </a:p>
        </p:txBody>
      </p:sp>
      <p:sp>
        <p:nvSpPr>
          <p:cNvPr id="22567" name="Rectangle 46"/>
          <p:cNvSpPr>
            <a:spLocks noChangeArrowheads="1"/>
          </p:cNvSpPr>
          <p:nvPr/>
        </p:nvSpPr>
        <p:spPr bwMode="auto">
          <a:xfrm>
            <a:off x="0" y="6092825"/>
            <a:ext cx="9144000" cy="822325"/>
          </a:xfrm>
          <a:prstGeom prst="rect">
            <a:avLst/>
          </a:prstGeom>
          <a:noFill/>
          <a:ln w="9525" algn="ctr">
            <a:noFill/>
            <a:miter lim="800000"/>
            <a:headEnd/>
            <a:tailEnd/>
          </a:ln>
        </p:spPr>
        <p:txBody>
          <a:bodyPr>
            <a:spAutoFit/>
          </a:bodyPr>
          <a:lstStyle/>
          <a:p>
            <a:r>
              <a:rPr lang="ru-RU" sz="1200" b="1">
                <a:solidFill>
                  <a:srgbClr val="000099"/>
                </a:solidFill>
              </a:rPr>
              <a:t>К заявлению прилагаются: </a:t>
            </a:r>
            <a:r>
              <a:rPr lang="ru-RU" sz="1200">
                <a:solidFill>
                  <a:srgbClr val="000099"/>
                </a:solidFill>
              </a:rPr>
              <a:t>1) Копии трудового договора, документов, удостоверяющих личность заявителей и членов их семей, об образовании, заключении брака, свидетельств о рождении детей; 2) Документы о признании нуждающимися в улучшении жилищных условий; 3) Документы, подтверждающие наличие собственных или заемных средств для строительства (приобретения) жилья в размере части расходов, не обеспеченных за счет социальной выплаты.</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algn="ctr" eaLnBrk="1" hangingPunct="1"/>
            <a:r>
              <a:rPr lang="ru-RU" smtClean="0"/>
              <a:t>Размер социальной выплаты</a:t>
            </a:r>
            <a:br>
              <a:rPr lang="ru-RU" smtClean="0"/>
            </a:br>
            <a:r>
              <a:rPr lang="ru-RU" sz="1600" smtClean="0"/>
              <a:t>(в % от расчетной стоимости строительства или приобретения жилья)</a:t>
            </a:r>
          </a:p>
        </p:txBody>
      </p:sp>
      <p:graphicFrame>
        <p:nvGraphicFramePr>
          <p:cNvPr id="53276" name="Group 28"/>
          <p:cNvGraphicFramePr>
            <a:graphicFrameLocks noGrp="1"/>
          </p:cNvGraphicFramePr>
          <p:nvPr>
            <p:ph idx="1"/>
          </p:nvPr>
        </p:nvGraphicFramePr>
        <p:xfrm>
          <a:off x="611188" y="1268413"/>
          <a:ext cx="8229600" cy="5013072"/>
        </p:xfrm>
        <a:graphic>
          <a:graphicData uri="http://schemas.openxmlformats.org/drawingml/2006/table">
            <a:tbl>
              <a:tblPr/>
              <a:tblGrid>
                <a:gridCol w="2743200"/>
                <a:gridCol w="2743200"/>
                <a:gridCol w="2743200"/>
              </a:tblGrid>
              <a:tr h="1200150">
                <a:tc>
                  <a:txBody>
                    <a:bodyPr/>
                    <a:lstStyle/>
                    <a:p>
                      <a:pPr marL="0" marR="0" lvl="0" indent="0" algn="l" defTabSz="914400" rtl="0" eaLnBrk="1" fontAlgn="base" latinLnBrk="0" hangingPunct="1">
                        <a:lnSpc>
                          <a:spcPct val="115000"/>
                        </a:lnSpc>
                        <a:spcBef>
                          <a:spcPct val="0"/>
                        </a:spcBef>
                        <a:spcAft>
                          <a:spcPct val="0"/>
                        </a:spcAft>
                        <a:buClr>
                          <a:schemeClr val="accent1"/>
                        </a:buClr>
                        <a:buSzPct val="65000"/>
                        <a:buFont typeface="Wingdings" pitchFamily="2" charset="2"/>
                        <a:buNone/>
                        <a:tabLst/>
                      </a:pPr>
                      <a:endPar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55217" marR="552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ГРАЖДАНЕ</a:t>
                      </a:r>
                    </a:p>
                  </a:txBody>
                  <a:tcPr marL="55217" marR="552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МОЛОДЫЕ СЕМЬИ МОЛОДЫЕ СПЕЦИАЛИСТЫ</a:t>
                      </a:r>
                    </a:p>
                  </a:txBody>
                  <a:tcPr marL="55217" marR="552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52500">
                <a:tc>
                  <a:txBody>
                    <a:bodyPr/>
                    <a:lstStyle/>
                    <a:p>
                      <a:pPr marL="0" marR="0" lvl="0" indent="0" algn="l" defTabSz="914400" rtl="0" eaLnBrk="1" fontAlgn="base" latinLnBrk="0" hangingPunct="1">
                        <a:lnSpc>
                          <a:spcPct val="115000"/>
                        </a:lnSpc>
                        <a:spcBef>
                          <a:spcPct val="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ФЕДЕРАЛЬНЫЙ БЮДЖЕТ,%</a:t>
                      </a:r>
                    </a:p>
                  </a:txBody>
                  <a:tcPr marL="55217" marR="552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40</a:t>
                      </a:r>
                    </a:p>
                  </a:txBody>
                  <a:tcPr marL="55217" marR="552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40</a:t>
                      </a:r>
                    </a:p>
                  </a:txBody>
                  <a:tcPr marL="55217" marR="552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50913">
                <a:tc>
                  <a:txBody>
                    <a:bodyPr/>
                    <a:lstStyle/>
                    <a:p>
                      <a:pPr marL="0" marR="0" lvl="0" indent="0" algn="l" defTabSz="914400" rtl="0" eaLnBrk="1" fontAlgn="base" latinLnBrk="0" hangingPunct="1">
                        <a:lnSpc>
                          <a:spcPct val="115000"/>
                        </a:lnSpc>
                        <a:spcBef>
                          <a:spcPct val="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РЕГИОНАЛЬНЫЙ БЮДЖЕТ</a:t>
                      </a:r>
                    </a:p>
                  </a:txBody>
                  <a:tcPr marL="55217" marR="552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30</a:t>
                      </a:r>
                    </a:p>
                  </a:txBody>
                  <a:tcPr marL="55217" marR="552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50</a:t>
                      </a:r>
                    </a:p>
                  </a:txBody>
                  <a:tcPr marL="55217" marR="552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27163">
                <a:tc>
                  <a:txBody>
                    <a:bodyPr/>
                    <a:lstStyle/>
                    <a:p>
                      <a:pPr marL="0" marR="0" lvl="0" indent="0" algn="l" defTabSz="914400" rtl="0" eaLnBrk="1" fontAlgn="base" latinLnBrk="0" hangingPunct="1">
                        <a:lnSpc>
                          <a:spcPct val="115000"/>
                        </a:lnSpc>
                        <a:spcBef>
                          <a:spcPct val="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СОБСТВЕННЫЕ (ЗАЕМНЫЕ СРЕДСТВА),%</a:t>
                      </a:r>
                    </a:p>
                  </a:txBody>
                  <a:tcPr marL="55217" marR="552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30</a:t>
                      </a:r>
                    </a:p>
                  </a:txBody>
                  <a:tcPr marL="55217" marR="552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10</a:t>
                      </a:r>
                    </a:p>
                  </a:txBody>
                  <a:tcPr marL="55217" marR="552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algn="ctr" eaLnBrk="1" hangingPunct="1"/>
            <a:r>
              <a:rPr lang="ru-RU" sz="3800" smtClean="0"/>
              <a:t>Площадь, обеспечиваемая социальной выплатой </a:t>
            </a:r>
          </a:p>
        </p:txBody>
      </p:sp>
      <p:graphicFrame>
        <p:nvGraphicFramePr>
          <p:cNvPr id="44087" name="Group 55"/>
          <p:cNvGraphicFramePr>
            <a:graphicFrameLocks noGrp="1"/>
          </p:cNvGraphicFramePr>
          <p:nvPr>
            <p:ph sz="half" idx="2"/>
          </p:nvPr>
        </p:nvGraphicFramePr>
        <p:xfrm>
          <a:off x="1258888" y="1700213"/>
          <a:ext cx="7427912" cy="3925888"/>
        </p:xfrm>
        <a:graphic>
          <a:graphicData uri="http://schemas.openxmlformats.org/drawingml/2006/table">
            <a:tbl>
              <a:tblPr/>
              <a:tblGrid>
                <a:gridCol w="2476500"/>
                <a:gridCol w="2474912"/>
                <a:gridCol w="2476500"/>
              </a:tblGrid>
              <a:tr h="70167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Количество членов семьи, чел.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Федеральный бюджет, кв.м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Областной бюджет, кв.м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8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по 18 м на каждого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От 4 до 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по 18 м на каждого</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120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7 и более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по 18 м на каждого</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ru-RU" sz="2000" b="0" i="0" u="none" strike="noStrike" cap="none" normalizeH="0" baseline="0" smtClean="0">
                          <a:ln>
                            <a:noFill/>
                          </a:ln>
                          <a:solidFill>
                            <a:schemeClr val="tx1"/>
                          </a:solidFill>
                          <a:effectLst/>
                          <a:latin typeface="Arial" charset="0"/>
                          <a:cs typeface="Arial" charset="0"/>
                        </a:rPr>
                        <a:t>по 18 м на каждого</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algn="ctr" eaLnBrk="1" hangingPunct="1"/>
            <a:r>
              <a:rPr lang="ru-RU" sz="3400" smtClean="0"/>
              <a:t>Расчет размера социальной выплаты</a:t>
            </a:r>
          </a:p>
        </p:txBody>
      </p:sp>
      <p:sp>
        <p:nvSpPr>
          <p:cNvPr id="27650" name="Rectangle 3"/>
          <p:cNvSpPr>
            <a:spLocks noGrp="1" noChangeArrowheads="1"/>
          </p:cNvSpPr>
          <p:nvPr>
            <p:ph type="body" idx="1"/>
          </p:nvPr>
        </p:nvSpPr>
        <p:spPr/>
        <p:txBody>
          <a:bodyPr/>
          <a:lstStyle/>
          <a:p>
            <a:pPr algn="ctr" eaLnBrk="1" hangingPunct="1">
              <a:lnSpc>
                <a:spcPct val="80000"/>
              </a:lnSpc>
              <a:buFont typeface="Wingdings" pitchFamily="2" charset="2"/>
              <a:buNone/>
            </a:pPr>
            <a:r>
              <a:rPr lang="ru-RU" sz="1900" b="1" smtClean="0"/>
              <a:t>Средний расчет размера социальной выплаты для молодой семьи </a:t>
            </a:r>
            <a:r>
              <a:rPr lang="ru-RU" sz="1900" smtClean="0"/>
              <a:t>при строительстве (приобретении) жилого дома общей площадью 90 кв. м. и стоимостью 2 160 000 руб.</a:t>
            </a:r>
          </a:p>
          <a:p>
            <a:pPr algn="ctr" eaLnBrk="1" hangingPunct="1">
              <a:lnSpc>
                <a:spcPct val="80000"/>
              </a:lnSpc>
              <a:buFont typeface="Wingdings" pitchFamily="2" charset="2"/>
              <a:buNone/>
            </a:pPr>
            <a:endParaRPr lang="ru-RU" sz="1900" b="1" smtClean="0"/>
          </a:p>
          <a:p>
            <a:pPr eaLnBrk="1" hangingPunct="1">
              <a:lnSpc>
                <a:spcPct val="80000"/>
              </a:lnSpc>
            </a:pPr>
            <a:r>
              <a:rPr lang="ru-RU" sz="1900" b="1" smtClean="0"/>
              <a:t>Численный состав семьи</a:t>
            </a:r>
            <a:r>
              <a:rPr lang="ru-RU" sz="1900" smtClean="0"/>
              <a:t>: 3 человека</a:t>
            </a:r>
            <a:endParaRPr lang="ru-RU" sz="1900" b="1" smtClean="0"/>
          </a:p>
          <a:p>
            <a:pPr eaLnBrk="1" hangingPunct="1">
              <a:lnSpc>
                <a:spcPct val="80000"/>
              </a:lnSpc>
            </a:pPr>
            <a:r>
              <a:rPr lang="ru-RU" sz="1900" b="1" smtClean="0"/>
              <a:t>Общая площадь</a:t>
            </a:r>
            <a:r>
              <a:rPr lang="ru-RU" sz="1900" smtClean="0"/>
              <a:t>, обеспечиваемая социальной выплатой:</a:t>
            </a:r>
          </a:p>
          <a:p>
            <a:pPr eaLnBrk="1" hangingPunct="1">
              <a:lnSpc>
                <a:spcPct val="80000"/>
              </a:lnSpc>
              <a:buFont typeface="Wingdings" pitchFamily="2" charset="2"/>
              <a:buNone/>
            </a:pPr>
            <a:r>
              <a:rPr lang="ru-RU" sz="1900" smtClean="0"/>
              <a:t>- за счет средств федерального бюджета: 54 кв.м.;</a:t>
            </a:r>
          </a:p>
          <a:p>
            <a:pPr eaLnBrk="1" hangingPunct="1">
              <a:lnSpc>
                <a:spcPct val="80000"/>
              </a:lnSpc>
              <a:buFont typeface="Wingdings" pitchFamily="2" charset="2"/>
              <a:buNone/>
            </a:pPr>
            <a:r>
              <a:rPr lang="ru-RU" sz="1900" smtClean="0"/>
              <a:t>- за счет средств областного бюджета: 90 кв.м.</a:t>
            </a:r>
            <a:endParaRPr lang="ru-RU" sz="1900" b="1" smtClean="0"/>
          </a:p>
          <a:p>
            <a:pPr eaLnBrk="1" hangingPunct="1">
              <a:lnSpc>
                <a:spcPct val="80000"/>
              </a:lnSpc>
            </a:pPr>
            <a:r>
              <a:rPr lang="ru-RU" sz="1900" b="1" smtClean="0"/>
              <a:t>Ср. рыночная стоимость </a:t>
            </a:r>
            <a:r>
              <a:rPr lang="ru-RU" sz="1900" smtClean="0"/>
              <a:t>1 кв.м. жилого дома: 24 000 руб.</a:t>
            </a:r>
          </a:p>
          <a:p>
            <a:pPr eaLnBrk="1" hangingPunct="1">
              <a:lnSpc>
                <a:spcPct val="80000"/>
              </a:lnSpc>
            </a:pPr>
            <a:endParaRPr lang="ru-RU" sz="1900" b="1" smtClean="0"/>
          </a:p>
          <a:p>
            <a:pPr eaLnBrk="1" hangingPunct="1">
              <a:lnSpc>
                <a:spcPct val="80000"/>
              </a:lnSpc>
            </a:pPr>
            <a:r>
              <a:rPr lang="ru-RU" sz="1900" b="1" smtClean="0"/>
              <a:t>Размер социальной выплаты</a:t>
            </a:r>
            <a:r>
              <a:rPr lang="ru-RU" sz="1900" smtClean="0"/>
              <a:t>:</a:t>
            </a:r>
          </a:p>
          <a:p>
            <a:pPr eaLnBrk="1" hangingPunct="1">
              <a:lnSpc>
                <a:spcPct val="80000"/>
              </a:lnSpc>
              <a:buFont typeface="Wingdings" pitchFamily="2" charset="2"/>
              <a:buNone/>
            </a:pPr>
            <a:r>
              <a:rPr lang="ru-RU" sz="1900" smtClean="0"/>
              <a:t>(24000*54кв.м.*40%) + (24000*90кв.м.*50%) = 1 598 400 руб., из них:</a:t>
            </a:r>
          </a:p>
          <a:p>
            <a:pPr eaLnBrk="1" hangingPunct="1">
              <a:lnSpc>
                <a:spcPct val="80000"/>
              </a:lnSpc>
              <a:buFont typeface="Wingdings" pitchFamily="2" charset="2"/>
              <a:buNone/>
            </a:pPr>
            <a:r>
              <a:rPr lang="ru-RU" sz="1900" smtClean="0"/>
              <a:t>- за счет средств федерального бюджета – </a:t>
            </a:r>
            <a:r>
              <a:rPr lang="ru-RU" sz="1900" b="1" smtClean="0"/>
              <a:t>518 400 руб.</a:t>
            </a:r>
            <a:r>
              <a:rPr lang="ru-RU" sz="1900" smtClean="0"/>
              <a:t>;</a:t>
            </a:r>
          </a:p>
          <a:p>
            <a:pPr eaLnBrk="1" hangingPunct="1">
              <a:lnSpc>
                <a:spcPct val="80000"/>
              </a:lnSpc>
              <a:buFont typeface="Wingdings" pitchFamily="2" charset="2"/>
              <a:buNone/>
            </a:pPr>
            <a:r>
              <a:rPr lang="ru-RU" sz="1900" smtClean="0"/>
              <a:t>- за счет средств областного бюджета –</a:t>
            </a:r>
            <a:r>
              <a:rPr lang="ru-RU" sz="1900" b="1" smtClean="0"/>
              <a:t>1 080 000 руб.</a:t>
            </a:r>
          </a:p>
          <a:p>
            <a:pPr eaLnBrk="1" hangingPunct="1">
              <a:lnSpc>
                <a:spcPct val="80000"/>
              </a:lnSpc>
            </a:pPr>
            <a:r>
              <a:rPr lang="ru-RU" sz="1900" b="1" smtClean="0"/>
              <a:t>Собственные (заемные) средства</a:t>
            </a:r>
            <a:r>
              <a:rPr lang="ru-RU" sz="1900" smtClean="0"/>
              <a:t>: 2 160 000 – 1 598 400 = </a:t>
            </a:r>
            <a:r>
              <a:rPr lang="ru-RU" sz="1900" b="1" smtClean="0"/>
              <a:t>561 </a:t>
            </a:r>
            <a:r>
              <a:rPr lang="ru-RU" sz="1900" smtClean="0"/>
              <a:t>660 руб.</a:t>
            </a:r>
          </a:p>
        </p:txBody>
      </p:sp>
    </p:spTree>
  </p:cSld>
  <p:clrMapOvr>
    <a:masterClrMapping/>
  </p:clrMapOvr>
</p:sld>
</file>

<file path=ppt/theme/theme1.xml><?xml version="1.0" encoding="utf-8"?>
<a:theme xmlns:a="http://schemas.openxmlformats.org/drawingml/2006/main" name="Край">
  <a:themeElements>
    <a:clrScheme name="Край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fontScheme name="Край">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Край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Край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Край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Край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Край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themeOverride>
</file>

<file path=docProps/app.xml><?xml version="1.0" encoding="utf-8"?>
<Properties xmlns="http://schemas.openxmlformats.org/officeDocument/2006/extended-properties" xmlns:vt="http://schemas.openxmlformats.org/officeDocument/2006/docPropsVTypes">
  <Template>Edge</Template>
  <TotalTime>5199</TotalTime>
  <Words>810</Words>
  <Application>Microsoft Office PowerPoint</Application>
  <PresentationFormat>Экран (4:3)</PresentationFormat>
  <Paragraphs>95</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Край</vt:lpstr>
      <vt:lpstr> </vt:lpstr>
      <vt:lpstr>Нормативно-правовая база:</vt:lpstr>
      <vt:lpstr>Описание формы поддержки </vt:lpstr>
      <vt:lpstr>Категории участников</vt:lpstr>
      <vt:lpstr>Требования к участникам:</vt:lpstr>
      <vt:lpstr>Слайд 6</vt:lpstr>
      <vt:lpstr>Размер социальной выплаты (в % от расчетной стоимости строительства или приобретения жилья)</vt:lpstr>
      <vt:lpstr>Площадь, обеспечиваемая социальной выплатой </vt:lpstr>
      <vt:lpstr>Расчет размера социальной выплаты</vt:lpstr>
      <vt:lpstr>Дополнительные меры поддержки из областного бюджета:</vt:lpstr>
      <vt:lpstr> Отдел социального развития села министерства сельского хозяйства и продовольствия Рязанской области </vt:lpstr>
      <vt:lpstr>Слайд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сельского хозяйства Российской Федерации</dc:title>
  <dc:creator>-</dc:creator>
  <cp:lastModifiedBy>1</cp:lastModifiedBy>
  <cp:revision>262</cp:revision>
  <dcterms:created xsi:type="dcterms:W3CDTF">2009-02-14T10:55:31Z</dcterms:created>
  <dcterms:modified xsi:type="dcterms:W3CDTF">2013-03-12T08:59:13Z</dcterms:modified>
</cp:coreProperties>
</file>